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363" r:id="rId2"/>
    <p:sldId id="362" r:id="rId3"/>
    <p:sldId id="364" r:id="rId4"/>
    <p:sldId id="266" r:id="rId5"/>
    <p:sldId id="267" r:id="rId6"/>
    <p:sldId id="268" r:id="rId7"/>
    <p:sldId id="269" r:id="rId8"/>
    <p:sldId id="270" r:id="rId9"/>
    <p:sldId id="359" r:id="rId10"/>
    <p:sldId id="272" r:id="rId11"/>
    <p:sldId id="365" r:id="rId12"/>
    <p:sldId id="273" r:id="rId13"/>
    <p:sldId id="275" r:id="rId14"/>
    <p:sldId id="279" r:id="rId15"/>
    <p:sldId id="287" r:id="rId16"/>
    <p:sldId id="3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D21205-08D2-418D-B1BF-783440FAEA6A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F47376-C6FD-4602-A0D0-3BBE75474138}">
      <dgm:prSet phldrT="[Text]"/>
      <dgm:spPr/>
      <dgm:t>
        <a:bodyPr/>
        <a:lstStyle/>
        <a:p>
          <a:r>
            <a:rPr lang="en-US" dirty="0"/>
            <a:t>Nursery</a:t>
          </a:r>
        </a:p>
      </dgm:t>
    </dgm:pt>
    <dgm:pt modelId="{C7E547F1-3C3D-4B55-A058-3B4D6A15089A}" type="parTrans" cxnId="{512AAA2A-856C-43CC-975C-DD9A77E50A07}">
      <dgm:prSet/>
      <dgm:spPr/>
      <dgm:t>
        <a:bodyPr/>
        <a:lstStyle/>
        <a:p>
          <a:endParaRPr lang="en-US"/>
        </a:p>
      </dgm:t>
    </dgm:pt>
    <dgm:pt modelId="{A214313C-0A87-4E7D-9454-9D843CE8A732}" type="sibTrans" cxnId="{512AAA2A-856C-43CC-975C-DD9A77E50A07}">
      <dgm:prSet/>
      <dgm:spPr>
        <a:solidFill>
          <a:schemeClr val="tx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24DBDC03-EB3A-49D9-889E-B9C2C81A84DD}">
      <dgm:prSet phldrT="[Text]"/>
      <dgm:spPr/>
      <dgm:t>
        <a:bodyPr/>
        <a:lstStyle/>
        <a:p>
          <a:r>
            <a:rPr lang="en-US" dirty="0"/>
            <a:t>Online </a:t>
          </a:r>
        </a:p>
        <a:p>
          <a:r>
            <a:rPr lang="en-US" dirty="0"/>
            <a:t>Courses</a:t>
          </a:r>
        </a:p>
      </dgm:t>
    </dgm:pt>
    <dgm:pt modelId="{72596838-73FC-4394-9100-57002F049595}" type="parTrans" cxnId="{CD5C8916-7A04-4803-9CC2-BECAD3B8FF40}">
      <dgm:prSet/>
      <dgm:spPr/>
      <dgm:t>
        <a:bodyPr/>
        <a:lstStyle/>
        <a:p>
          <a:endParaRPr lang="en-US"/>
        </a:p>
      </dgm:t>
    </dgm:pt>
    <dgm:pt modelId="{2BEAEC03-E1BD-44C0-8867-067ED21AF302}" type="sibTrans" cxnId="{CD5C8916-7A04-4803-9CC2-BECAD3B8FF40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D1655CD3-5012-4457-A30E-86DBACD10EB7}">
      <dgm:prSet phldrT="[Text]"/>
      <dgm:spPr/>
      <dgm:t>
        <a:bodyPr/>
        <a:lstStyle/>
        <a:p>
          <a:r>
            <a:rPr lang="en-US" dirty="0"/>
            <a:t>Traditional</a:t>
          </a:r>
        </a:p>
        <a:p>
          <a:r>
            <a:rPr lang="en-US" dirty="0"/>
            <a:t>Classes</a:t>
          </a:r>
        </a:p>
      </dgm:t>
    </dgm:pt>
    <dgm:pt modelId="{D5C125BA-39DE-4171-BC08-79A24AA4F90F}" type="parTrans" cxnId="{7D749159-040F-402E-BB7F-1293DD235373}">
      <dgm:prSet/>
      <dgm:spPr/>
      <dgm:t>
        <a:bodyPr/>
        <a:lstStyle/>
        <a:p>
          <a:endParaRPr lang="en-US"/>
        </a:p>
      </dgm:t>
    </dgm:pt>
    <dgm:pt modelId="{A142576B-3A2F-44F4-98EA-1B5482732C85}" type="sibTrans" cxnId="{7D749159-040F-402E-BB7F-1293DD235373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A50F5722-0156-4310-B280-326BC74806F1}">
      <dgm:prSet phldrT="[Text]" custT="1"/>
      <dgm:spPr/>
      <dgm:t>
        <a:bodyPr/>
        <a:lstStyle/>
        <a:p>
          <a:r>
            <a:rPr lang="en-US" sz="2000" dirty="0"/>
            <a:t>1 Year</a:t>
          </a:r>
        </a:p>
        <a:p>
          <a:r>
            <a:rPr lang="en-US" sz="2000" dirty="0"/>
            <a:t>Tuition-Free</a:t>
          </a:r>
        </a:p>
        <a:p>
          <a:endParaRPr lang="en-US" sz="2000" dirty="0"/>
        </a:p>
      </dgm:t>
    </dgm:pt>
    <dgm:pt modelId="{37A89672-65D1-4177-A511-8D1D882FD0BC}" type="parTrans" cxnId="{2144AE6B-64CB-41F5-8912-3EFBB68E1441}">
      <dgm:prSet/>
      <dgm:spPr/>
      <dgm:t>
        <a:bodyPr/>
        <a:lstStyle/>
        <a:p>
          <a:endParaRPr lang="en-US"/>
        </a:p>
      </dgm:t>
    </dgm:pt>
    <dgm:pt modelId="{CDD685AC-2966-41F9-B4A3-75DD8E3457C6}" type="sibTrans" cxnId="{2144AE6B-64CB-41F5-8912-3EFBB68E1441}">
      <dgm:prSet/>
      <dgm:spPr>
        <a:solidFill>
          <a:schemeClr val="bg2">
            <a:lumMod val="25000"/>
          </a:schemeClr>
        </a:solidFill>
      </dgm:spPr>
      <dgm:t>
        <a:bodyPr/>
        <a:lstStyle/>
        <a:p>
          <a:endParaRPr lang="en-US"/>
        </a:p>
      </dgm:t>
    </dgm:pt>
    <dgm:pt modelId="{9334FD0A-796C-4246-B395-E08D46CB2E89}">
      <dgm:prSet phldrT="[Text]"/>
      <dgm:spPr/>
      <dgm:t>
        <a:bodyPr/>
        <a:lstStyle/>
        <a:p>
          <a:r>
            <a:rPr lang="en-US" dirty="0"/>
            <a:t>Technology</a:t>
          </a:r>
        </a:p>
        <a:p>
          <a:r>
            <a:rPr lang="en-US" dirty="0"/>
            <a:t>Base</a:t>
          </a:r>
        </a:p>
        <a:p>
          <a:r>
            <a:rPr lang="en-US" dirty="0"/>
            <a:t>Classes</a:t>
          </a:r>
        </a:p>
        <a:p>
          <a:endParaRPr lang="en-US" dirty="0"/>
        </a:p>
      </dgm:t>
    </dgm:pt>
    <dgm:pt modelId="{3B48C9E7-990E-4A7F-A151-588907C395B7}" type="parTrans" cxnId="{4783AEFD-775A-4F40-AE71-3F4A7949587A}">
      <dgm:prSet/>
      <dgm:spPr/>
      <dgm:t>
        <a:bodyPr/>
        <a:lstStyle/>
        <a:p>
          <a:endParaRPr lang="en-US"/>
        </a:p>
      </dgm:t>
    </dgm:pt>
    <dgm:pt modelId="{11C5FEFD-1838-41D1-BBB0-740B49133BBD}" type="sibTrans" cxnId="{4783AEFD-775A-4F40-AE71-3F4A7949587A}">
      <dgm:prSet/>
      <dgm:spPr/>
      <dgm:t>
        <a:bodyPr/>
        <a:lstStyle/>
        <a:p>
          <a:endParaRPr lang="en-US"/>
        </a:p>
      </dgm:t>
    </dgm:pt>
    <dgm:pt modelId="{FBC2BEC9-B4A7-4FB6-B77F-4156E748C99C}" type="pres">
      <dgm:prSet presAssocID="{CCD21205-08D2-418D-B1BF-783440FAEA6A}" presName="rootnode" presStyleCnt="0">
        <dgm:presLayoutVars>
          <dgm:chMax/>
          <dgm:chPref/>
          <dgm:dir/>
          <dgm:animLvl val="lvl"/>
        </dgm:presLayoutVars>
      </dgm:prSet>
      <dgm:spPr/>
    </dgm:pt>
    <dgm:pt modelId="{E989B420-9F5D-491F-AC8A-151E4514B04F}" type="pres">
      <dgm:prSet presAssocID="{41F47376-C6FD-4602-A0D0-3BBE75474138}" presName="composite" presStyleCnt="0"/>
      <dgm:spPr/>
    </dgm:pt>
    <dgm:pt modelId="{A5E84E72-F9EB-44C3-B539-5790261CB1C1}" type="pres">
      <dgm:prSet presAssocID="{41F47376-C6FD-4602-A0D0-3BBE75474138}" presName="LShape" presStyleLbl="alignNode1" presStyleIdx="0" presStyleCnt="9"/>
      <dgm:spPr>
        <a:solidFill>
          <a:srgbClr val="C00000"/>
        </a:solidFill>
        <a:ln>
          <a:solidFill>
            <a:srgbClr val="C00000"/>
          </a:solidFill>
        </a:ln>
      </dgm:spPr>
    </dgm:pt>
    <dgm:pt modelId="{6CC61FDF-ACD4-46CB-8C0E-3AA8B12F37DD}" type="pres">
      <dgm:prSet presAssocID="{41F47376-C6FD-4602-A0D0-3BBE75474138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D1E80870-F6FF-44D4-8EA5-4B340BAAD645}" type="pres">
      <dgm:prSet presAssocID="{41F47376-C6FD-4602-A0D0-3BBE75474138}" presName="Triangle" presStyleLbl="alignNode1" presStyleIdx="1" presStyleCnt="9"/>
      <dgm:spPr>
        <a:solidFill>
          <a:srgbClr val="C00000"/>
        </a:solidFill>
        <a:ln>
          <a:solidFill>
            <a:srgbClr val="C00000"/>
          </a:solidFill>
        </a:ln>
      </dgm:spPr>
    </dgm:pt>
    <dgm:pt modelId="{5A3AB480-B924-4D17-8A0C-DFA48A84EE22}" type="pres">
      <dgm:prSet presAssocID="{A214313C-0A87-4E7D-9454-9D843CE8A732}" presName="sibTrans" presStyleCnt="0"/>
      <dgm:spPr/>
    </dgm:pt>
    <dgm:pt modelId="{03124152-FC1D-4197-85DD-C0379EA9237C}" type="pres">
      <dgm:prSet presAssocID="{A214313C-0A87-4E7D-9454-9D843CE8A732}" presName="space" presStyleCnt="0"/>
      <dgm:spPr/>
    </dgm:pt>
    <dgm:pt modelId="{E481C793-E95A-44CF-822B-3F3DD3064A3D}" type="pres">
      <dgm:prSet presAssocID="{24DBDC03-EB3A-49D9-889E-B9C2C81A84DD}" presName="composite" presStyleCnt="0"/>
      <dgm:spPr/>
    </dgm:pt>
    <dgm:pt modelId="{5033AD9B-A785-4B20-84A1-EF1F52991D34}" type="pres">
      <dgm:prSet presAssocID="{24DBDC03-EB3A-49D9-889E-B9C2C81A84DD}" presName="LShape" presStyleLbl="alignNode1" presStyleIdx="2" presStyleCnt="9"/>
      <dgm:spPr>
        <a:solidFill>
          <a:srgbClr val="FFC000"/>
        </a:solidFill>
        <a:ln>
          <a:solidFill>
            <a:srgbClr val="FFC000"/>
          </a:solidFill>
        </a:ln>
      </dgm:spPr>
    </dgm:pt>
    <dgm:pt modelId="{E04FFA7E-2AFD-4BD7-9414-C792D4DE5F1B}" type="pres">
      <dgm:prSet presAssocID="{24DBDC03-EB3A-49D9-889E-B9C2C81A84DD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2F9434CB-8037-4162-BB5C-0746470F1E57}" type="pres">
      <dgm:prSet presAssocID="{24DBDC03-EB3A-49D9-889E-B9C2C81A84DD}" presName="Triangle" presStyleLbl="alignNode1" presStyleIdx="3" presStyleCnt="9"/>
      <dgm:spPr>
        <a:solidFill>
          <a:srgbClr val="FFC000"/>
        </a:solidFill>
        <a:ln>
          <a:solidFill>
            <a:srgbClr val="FFC000"/>
          </a:solidFill>
        </a:ln>
      </dgm:spPr>
    </dgm:pt>
    <dgm:pt modelId="{85E7CC8D-9FF4-466E-ADF9-9C828F63BBD6}" type="pres">
      <dgm:prSet presAssocID="{2BEAEC03-E1BD-44C0-8867-067ED21AF302}" presName="sibTrans" presStyleCnt="0"/>
      <dgm:spPr/>
    </dgm:pt>
    <dgm:pt modelId="{CAE527E9-11B9-44B9-ACF8-613A9D9DEECD}" type="pres">
      <dgm:prSet presAssocID="{2BEAEC03-E1BD-44C0-8867-067ED21AF302}" presName="space" presStyleCnt="0"/>
      <dgm:spPr/>
    </dgm:pt>
    <dgm:pt modelId="{E640916F-05D3-4C09-AC22-C4FF1705494E}" type="pres">
      <dgm:prSet presAssocID="{D1655CD3-5012-4457-A30E-86DBACD10EB7}" presName="composite" presStyleCnt="0"/>
      <dgm:spPr/>
    </dgm:pt>
    <dgm:pt modelId="{775A11E7-5400-4A2A-8128-9FD250C89797}" type="pres">
      <dgm:prSet presAssocID="{D1655CD3-5012-4457-A30E-86DBACD10EB7}" presName="LShape" presStyleLbl="alignNode1" presStyleIdx="4" presStyleCnt="9"/>
      <dgm:spPr>
        <a:solidFill>
          <a:srgbClr val="92D050"/>
        </a:solidFill>
        <a:ln>
          <a:solidFill>
            <a:srgbClr val="92D050"/>
          </a:solidFill>
        </a:ln>
      </dgm:spPr>
    </dgm:pt>
    <dgm:pt modelId="{6CF7D273-6049-442B-925E-D73C696B163B}" type="pres">
      <dgm:prSet presAssocID="{D1655CD3-5012-4457-A30E-86DBACD10EB7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77221D37-3470-44BE-AE55-AF100CA173A0}" type="pres">
      <dgm:prSet presAssocID="{D1655CD3-5012-4457-A30E-86DBACD10EB7}" presName="Triangle" presStyleLbl="alignNode1" presStyleIdx="5" presStyleCnt="9"/>
      <dgm:spPr>
        <a:solidFill>
          <a:srgbClr val="92D050"/>
        </a:solidFill>
        <a:ln>
          <a:solidFill>
            <a:srgbClr val="92D050"/>
          </a:solidFill>
        </a:ln>
      </dgm:spPr>
    </dgm:pt>
    <dgm:pt modelId="{AB3096EC-CAF9-4835-94CC-44BA400BF49B}" type="pres">
      <dgm:prSet presAssocID="{A142576B-3A2F-44F4-98EA-1B5482732C85}" presName="sibTrans" presStyleCnt="0"/>
      <dgm:spPr/>
    </dgm:pt>
    <dgm:pt modelId="{0DD4E11F-9946-41DA-B38B-08A1A8CF1766}" type="pres">
      <dgm:prSet presAssocID="{A142576B-3A2F-44F4-98EA-1B5482732C85}" presName="space" presStyleCnt="0"/>
      <dgm:spPr/>
    </dgm:pt>
    <dgm:pt modelId="{0FAF8561-B151-413B-A563-EB2751128605}" type="pres">
      <dgm:prSet presAssocID="{A50F5722-0156-4310-B280-326BC74806F1}" presName="composite" presStyleCnt="0"/>
      <dgm:spPr/>
    </dgm:pt>
    <dgm:pt modelId="{ADAE4843-AE93-49D6-86AC-C128F633D193}" type="pres">
      <dgm:prSet presAssocID="{A50F5722-0156-4310-B280-326BC74806F1}" presName="LShape" presStyleLbl="alignNode1" presStyleIdx="6" presStyleCnt="9"/>
      <dgm:spPr/>
    </dgm:pt>
    <dgm:pt modelId="{DBBCC59F-ABAE-47EC-8031-4D6D7598CFDE}" type="pres">
      <dgm:prSet presAssocID="{A50F5722-0156-4310-B280-326BC74806F1}" presName="ParentText" presStyleLbl="revTx" presStyleIdx="3" presStyleCnt="5" custScaleX="113891">
        <dgm:presLayoutVars>
          <dgm:chMax val="0"/>
          <dgm:chPref val="0"/>
          <dgm:bulletEnabled val="1"/>
        </dgm:presLayoutVars>
      </dgm:prSet>
      <dgm:spPr/>
    </dgm:pt>
    <dgm:pt modelId="{09A32789-F587-45A9-ADAE-E45DBF93C2C2}" type="pres">
      <dgm:prSet presAssocID="{A50F5722-0156-4310-B280-326BC74806F1}" presName="Triangle" presStyleLbl="alignNode1" presStyleIdx="7" presStyleCnt="9"/>
      <dgm:spPr/>
    </dgm:pt>
    <dgm:pt modelId="{86CCFDAA-6D87-481F-B304-9E10DAC873D1}" type="pres">
      <dgm:prSet presAssocID="{CDD685AC-2966-41F9-B4A3-75DD8E3457C6}" presName="sibTrans" presStyleCnt="0"/>
      <dgm:spPr/>
    </dgm:pt>
    <dgm:pt modelId="{81FA6B5F-3AE0-4381-83FA-F316F64AA721}" type="pres">
      <dgm:prSet presAssocID="{CDD685AC-2966-41F9-B4A3-75DD8E3457C6}" presName="space" presStyleCnt="0"/>
      <dgm:spPr/>
    </dgm:pt>
    <dgm:pt modelId="{148CCC92-89D7-42B6-A139-2616E6857239}" type="pres">
      <dgm:prSet presAssocID="{9334FD0A-796C-4246-B395-E08D46CB2E89}" presName="composite" presStyleCnt="0"/>
      <dgm:spPr/>
    </dgm:pt>
    <dgm:pt modelId="{FCB3AFD0-CBDC-4D18-8C98-62EF2A71435F}" type="pres">
      <dgm:prSet presAssocID="{9334FD0A-796C-4246-B395-E08D46CB2E89}" presName="LShape" presStyleLbl="alignNode1" presStyleIdx="8" presStyleCnt="9"/>
      <dgm:spPr>
        <a:solidFill>
          <a:srgbClr val="002060"/>
        </a:solidFill>
        <a:ln>
          <a:solidFill>
            <a:srgbClr val="002060"/>
          </a:solidFill>
        </a:ln>
      </dgm:spPr>
    </dgm:pt>
    <dgm:pt modelId="{12DB1C16-0B35-4A1D-BF62-6F8A2006F74F}" type="pres">
      <dgm:prSet presAssocID="{9334FD0A-796C-4246-B395-E08D46CB2E89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23710E12-C229-7B4D-9C37-2CD58012E7CB}" type="presOf" srcId="{41F47376-C6FD-4602-A0D0-3BBE75474138}" destId="{6CC61FDF-ACD4-46CB-8C0E-3AA8B12F37DD}" srcOrd="0" destOrd="0" presId="urn:microsoft.com/office/officeart/2009/3/layout/StepUpProcess"/>
    <dgm:cxn modelId="{167E1114-3255-D84E-8831-193B95097F86}" type="presOf" srcId="{D1655CD3-5012-4457-A30E-86DBACD10EB7}" destId="{6CF7D273-6049-442B-925E-D73C696B163B}" srcOrd="0" destOrd="0" presId="urn:microsoft.com/office/officeart/2009/3/layout/StepUpProcess"/>
    <dgm:cxn modelId="{CD5C8916-7A04-4803-9CC2-BECAD3B8FF40}" srcId="{CCD21205-08D2-418D-B1BF-783440FAEA6A}" destId="{24DBDC03-EB3A-49D9-889E-B9C2C81A84DD}" srcOrd="1" destOrd="0" parTransId="{72596838-73FC-4394-9100-57002F049595}" sibTransId="{2BEAEC03-E1BD-44C0-8867-067ED21AF302}"/>
    <dgm:cxn modelId="{512AAA2A-856C-43CC-975C-DD9A77E50A07}" srcId="{CCD21205-08D2-418D-B1BF-783440FAEA6A}" destId="{41F47376-C6FD-4602-A0D0-3BBE75474138}" srcOrd="0" destOrd="0" parTransId="{C7E547F1-3C3D-4B55-A058-3B4D6A15089A}" sibTransId="{A214313C-0A87-4E7D-9454-9D843CE8A732}"/>
    <dgm:cxn modelId="{2144AE6B-64CB-41F5-8912-3EFBB68E1441}" srcId="{CCD21205-08D2-418D-B1BF-783440FAEA6A}" destId="{A50F5722-0156-4310-B280-326BC74806F1}" srcOrd="3" destOrd="0" parTransId="{37A89672-65D1-4177-A511-8D1D882FD0BC}" sibTransId="{CDD685AC-2966-41F9-B4A3-75DD8E3457C6}"/>
    <dgm:cxn modelId="{AC9CDC51-9669-8041-9E4B-7A0E9B5A0B02}" type="presOf" srcId="{A50F5722-0156-4310-B280-326BC74806F1}" destId="{DBBCC59F-ABAE-47EC-8031-4D6D7598CFDE}" srcOrd="0" destOrd="0" presId="urn:microsoft.com/office/officeart/2009/3/layout/StepUpProcess"/>
    <dgm:cxn modelId="{7D749159-040F-402E-BB7F-1293DD235373}" srcId="{CCD21205-08D2-418D-B1BF-783440FAEA6A}" destId="{D1655CD3-5012-4457-A30E-86DBACD10EB7}" srcOrd="2" destOrd="0" parTransId="{D5C125BA-39DE-4171-BC08-79A24AA4F90F}" sibTransId="{A142576B-3A2F-44F4-98EA-1B5482732C85}"/>
    <dgm:cxn modelId="{87C9BEA7-8F64-8E4E-92A5-738772993F36}" type="presOf" srcId="{CCD21205-08D2-418D-B1BF-783440FAEA6A}" destId="{FBC2BEC9-B4A7-4FB6-B77F-4156E748C99C}" srcOrd="0" destOrd="0" presId="urn:microsoft.com/office/officeart/2009/3/layout/StepUpProcess"/>
    <dgm:cxn modelId="{14DB04C0-56A0-CE40-8532-00AD0ED5946C}" type="presOf" srcId="{9334FD0A-796C-4246-B395-E08D46CB2E89}" destId="{12DB1C16-0B35-4A1D-BF62-6F8A2006F74F}" srcOrd="0" destOrd="0" presId="urn:microsoft.com/office/officeart/2009/3/layout/StepUpProcess"/>
    <dgm:cxn modelId="{0CC2F5C4-1184-D041-AE1C-DA1B6FF4184F}" type="presOf" srcId="{24DBDC03-EB3A-49D9-889E-B9C2C81A84DD}" destId="{E04FFA7E-2AFD-4BD7-9414-C792D4DE5F1B}" srcOrd="0" destOrd="0" presId="urn:microsoft.com/office/officeart/2009/3/layout/StepUpProcess"/>
    <dgm:cxn modelId="{4783AEFD-775A-4F40-AE71-3F4A7949587A}" srcId="{CCD21205-08D2-418D-B1BF-783440FAEA6A}" destId="{9334FD0A-796C-4246-B395-E08D46CB2E89}" srcOrd="4" destOrd="0" parTransId="{3B48C9E7-990E-4A7F-A151-588907C395B7}" sibTransId="{11C5FEFD-1838-41D1-BBB0-740B49133BBD}"/>
    <dgm:cxn modelId="{A8E974D7-1C83-2D43-84E1-5BE088AFF789}" type="presParOf" srcId="{FBC2BEC9-B4A7-4FB6-B77F-4156E748C99C}" destId="{E989B420-9F5D-491F-AC8A-151E4514B04F}" srcOrd="0" destOrd="0" presId="urn:microsoft.com/office/officeart/2009/3/layout/StepUpProcess"/>
    <dgm:cxn modelId="{AD849CFC-533D-D44F-870E-299A206A7653}" type="presParOf" srcId="{E989B420-9F5D-491F-AC8A-151E4514B04F}" destId="{A5E84E72-F9EB-44C3-B539-5790261CB1C1}" srcOrd="0" destOrd="0" presId="urn:microsoft.com/office/officeart/2009/3/layout/StepUpProcess"/>
    <dgm:cxn modelId="{0EFFD07A-3FF5-074E-BDB1-F209ED197EE1}" type="presParOf" srcId="{E989B420-9F5D-491F-AC8A-151E4514B04F}" destId="{6CC61FDF-ACD4-46CB-8C0E-3AA8B12F37DD}" srcOrd="1" destOrd="0" presId="urn:microsoft.com/office/officeart/2009/3/layout/StepUpProcess"/>
    <dgm:cxn modelId="{F5921735-EC18-F940-B7F3-0F487F7DD096}" type="presParOf" srcId="{E989B420-9F5D-491F-AC8A-151E4514B04F}" destId="{D1E80870-F6FF-44D4-8EA5-4B340BAAD645}" srcOrd="2" destOrd="0" presId="urn:microsoft.com/office/officeart/2009/3/layout/StepUpProcess"/>
    <dgm:cxn modelId="{60481530-9C87-8F4E-8324-CDB0339E140C}" type="presParOf" srcId="{FBC2BEC9-B4A7-4FB6-B77F-4156E748C99C}" destId="{5A3AB480-B924-4D17-8A0C-DFA48A84EE22}" srcOrd="1" destOrd="0" presId="urn:microsoft.com/office/officeart/2009/3/layout/StepUpProcess"/>
    <dgm:cxn modelId="{40D85F5A-C13C-5649-83BD-C2E3CFD9EA6D}" type="presParOf" srcId="{5A3AB480-B924-4D17-8A0C-DFA48A84EE22}" destId="{03124152-FC1D-4197-85DD-C0379EA9237C}" srcOrd="0" destOrd="0" presId="urn:microsoft.com/office/officeart/2009/3/layout/StepUpProcess"/>
    <dgm:cxn modelId="{FFE0E2F8-0C66-FB41-B7E7-E58739C71039}" type="presParOf" srcId="{FBC2BEC9-B4A7-4FB6-B77F-4156E748C99C}" destId="{E481C793-E95A-44CF-822B-3F3DD3064A3D}" srcOrd="2" destOrd="0" presId="urn:microsoft.com/office/officeart/2009/3/layout/StepUpProcess"/>
    <dgm:cxn modelId="{2F7B8FDB-300D-1941-9151-3408C0EC22B2}" type="presParOf" srcId="{E481C793-E95A-44CF-822B-3F3DD3064A3D}" destId="{5033AD9B-A785-4B20-84A1-EF1F52991D34}" srcOrd="0" destOrd="0" presId="urn:microsoft.com/office/officeart/2009/3/layout/StepUpProcess"/>
    <dgm:cxn modelId="{0D55C657-E17C-6044-BF4B-ECC8B4A113DC}" type="presParOf" srcId="{E481C793-E95A-44CF-822B-3F3DD3064A3D}" destId="{E04FFA7E-2AFD-4BD7-9414-C792D4DE5F1B}" srcOrd="1" destOrd="0" presId="urn:microsoft.com/office/officeart/2009/3/layout/StepUpProcess"/>
    <dgm:cxn modelId="{3656CB88-FF00-7B47-9497-9A3F0F3F3ADD}" type="presParOf" srcId="{E481C793-E95A-44CF-822B-3F3DD3064A3D}" destId="{2F9434CB-8037-4162-BB5C-0746470F1E57}" srcOrd="2" destOrd="0" presId="urn:microsoft.com/office/officeart/2009/3/layout/StepUpProcess"/>
    <dgm:cxn modelId="{3CAF7DD7-8CAA-1049-8562-6DDAAFC29843}" type="presParOf" srcId="{FBC2BEC9-B4A7-4FB6-B77F-4156E748C99C}" destId="{85E7CC8D-9FF4-466E-ADF9-9C828F63BBD6}" srcOrd="3" destOrd="0" presId="urn:microsoft.com/office/officeart/2009/3/layout/StepUpProcess"/>
    <dgm:cxn modelId="{1A7516EE-A3F5-2A40-B36C-35C7B9F391E9}" type="presParOf" srcId="{85E7CC8D-9FF4-466E-ADF9-9C828F63BBD6}" destId="{CAE527E9-11B9-44B9-ACF8-613A9D9DEECD}" srcOrd="0" destOrd="0" presId="urn:microsoft.com/office/officeart/2009/3/layout/StepUpProcess"/>
    <dgm:cxn modelId="{B7EE6FDC-6793-2240-993C-3C66191930A1}" type="presParOf" srcId="{FBC2BEC9-B4A7-4FB6-B77F-4156E748C99C}" destId="{E640916F-05D3-4C09-AC22-C4FF1705494E}" srcOrd="4" destOrd="0" presId="urn:microsoft.com/office/officeart/2009/3/layout/StepUpProcess"/>
    <dgm:cxn modelId="{A4176814-4887-6F47-B5D2-7FEA3E693AA3}" type="presParOf" srcId="{E640916F-05D3-4C09-AC22-C4FF1705494E}" destId="{775A11E7-5400-4A2A-8128-9FD250C89797}" srcOrd="0" destOrd="0" presId="urn:microsoft.com/office/officeart/2009/3/layout/StepUpProcess"/>
    <dgm:cxn modelId="{B8ADFFAB-AC4F-874D-90C5-9762D68B9E2E}" type="presParOf" srcId="{E640916F-05D3-4C09-AC22-C4FF1705494E}" destId="{6CF7D273-6049-442B-925E-D73C696B163B}" srcOrd="1" destOrd="0" presId="urn:microsoft.com/office/officeart/2009/3/layout/StepUpProcess"/>
    <dgm:cxn modelId="{839BAA7E-2BD3-6B4A-9DDC-4D4071EAF576}" type="presParOf" srcId="{E640916F-05D3-4C09-AC22-C4FF1705494E}" destId="{77221D37-3470-44BE-AE55-AF100CA173A0}" srcOrd="2" destOrd="0" presId="urn:microsoft.com/office/officeart/2009/3/layout/StepUpProcess"/>
    <dgm:cxn modelId="{3330BDCE-AF39-9643-8FBC-9397945F0FE6}" type="presParOf" srcId="{FBC2BEC9-B4A7-4FB6-B77F-4156E748C99C}" destId="{AB3096EC-CAF9-4835-94CC-44BA400BF49B}" srcOrd="5" destOrd="0" presId="urn:microsoft.com/office/officeart/2009/3/layout/StepUpProcess"/>
    <dgm:cxn modelId="{FFA1217D-E185-E040-B22F-C7653AABB00F}" type="presParOf" srcId="{AB3096EC-CAF9-4835-94CC-44BA400BF49B}" destId="{0DD4E11F-9946-41DA-B38B-08A1A8CF1766}" srcOrd="0" destOrd="0" presId="urn:microsoft.com/office/officeart/2009/3/layout/StepUpProcess"/>
    <dgm:cxn modelId="{AC126695-C2F9-6440-BCB9-E6850856AA1A}" type="presParOf" srcId="{FBC2BEC9-B4A7-4FB6-B77F-4156E748C99C}" destId="{0FAF8561-B151-413B-A563-EB2751128605}" srcOrd="6" destOrd="0" presId="urn:microsoft.com/office/officeart/2009/3/layout/StepUpProcess"/>
    <dgm:cxn modelId="{A1F7E126-9192-D547-8970-1A80317AAEEC}" type="presParOf" srcId="{0FAF8561-B151-413B-A563-EB2751128605}" destId="{ADAE4843-AE93-49D6-86AC-C128F633D193}" srcOrd="0" destOrd="0" presId="urn:microsoft.com/office/officeart/2009/3/layout/StepUpProcess"/>
    <dgm:cxn modelId="{A4366063-FEC3-B845-AE23-5C303F449021}" type="presParOf" srcId="{0FAF8561-B151-413B-A563-EB2751128605}" destId="{DBBCC59F-ABAE-47EC-8031-4D6D7598CFDE}" srcOrd="1" destOrd="0" presId="urn:microsoft.com/office/officeart/2009/3/layout/StepUpProcess"/>
    <dgm:cxn modelId="{240B3F72-56F7-CF45-8FFB-2C8A96911E73}" type="presParOf" srcId="{0FAF8561-B151-413B-A563-EB2751128605}" destId="{09A32789-F587-45A9-ADAE-E45DBF93C2C2}" srcOrd="2" destOrd="0" presId="urn:microsoft.com/office/officeart/2009/3/layout/StepUpProcess"/>
    <dgm:cxn modelId="{1BECB9BE-A018-AD48-9BE4-B3B2F48956FF}" type="presParOf" srcId="{FBC2BEC9-B4A7-4FB6-B77F-4156E748C99C}" destId="{86CCFDAA-6D87-481F-B304-9E10DAC873D1}" srcOrd="7" destOrd="0" presId="urn:microsoft.com/office/officeart/2009/3/layout/StepUpProcess"/>
    <dgm:cxn modelId="{B9B78C94-BC3C-5146-922D-6B87DC887D7F}" type="presParOf" srcId="{86CCFDAA-6D87-481F-B304-9E10DAC873D1}" destId="{81FA6B5F-3AE0-4381-83FA-F316F64AA721}" srcOrd="0" destOrd="0" presId="urn:microsoft.com/office/officeart/2009/3/layout/StepUpProcess"/>
    <dgm:cxn modelId="{A1EC04EE-FA4E-524D-A44D-4B5F8D7935E6}" type="presParOf" srcId="{FBC2BEC9-B4A7-4FB6-B77F-4156E748C99C}" destId="{148CCC92-89D7-42B6-A139-2616E6857239}" srcOrd="8" destOrd="0" presId="urn:microsoft.com/office/officeart/2009/3/layout/StepUpProcess"/>
    <dgm:cxn modelId="{A90A2605-83E0-B04E-A24E-8E53086721AB}" type="presParOf" srcId="{148CCC92-89D7-42B6-A139-2616E6857239}" destId="{FCB3AFD0-CBDC-4D18-8C98-62EF2A71435F}" srcOrd="0" destOrd="0" presId="urn:microsoft.com/office/officeart/2009/3/layout/StepUpProcess"/>
    <dgm:cxn modelId="{CC566D33-EDCC-EE4E-A4A9-EB157FCAD36B}" type="presParOf" srcId="{148CCC92-89D7-42B6-A139-2616E6857239}" destId="{12DB1C16-0B35-4A1D-BF62-6F8A2006F74F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E84E72-F9EB-44C3-B539-5790261CB1C1}">
      <dsp:nvSpPr>
        <dsp:cNvPr id="0" name=""/>
        <dsp:cNvSpPr/>
      </dsp:nvSpPr>
      <dsp:spPr>
        <a:xfrm rot="5400000">
          <a:off x="303570" y="2114501"/>
          <a:ext cx="911830" cy="1517264"/>
        </a:xfrm>
        <a:prstGeom prst="corner">
          <a:avLst>
            <a:gd name="adj1" fmla="val 16120"/>
            <a:gd name="adj2" fmla="val 1611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C61FDF-ACD4-46CB-8C0E-3AA8B12F37DD}">
      <dsp:nvSpPr>
        <dsp:cNvPr id="0" name=""/>
        <dsp:cNvSpPr/>
      </dsp:nvSpPr>
      <dsp:spPr>
        <a:xfrm>
          <a:off x="151363" y="2567836"/>
          <a:ext cx="1369795" cy="12007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Nursery</a:t>
          </a:r>
        </a:p>
      </dsp:txBody>
      <dsp:txXfrm>
        <a:off x="151363" y="2567836"/>
        <a:ext cx="1369795" cy="1200705"/>
      </dsp:txXfrm>
    </dsp:sp>
    <dsp:sp modelId="{D1E80870-F6FF-44D4-8EA5-4B340BAAD645}">
      <dsp:nvSpPr>
        <dsp:cNvPr id="0" name=""/>
        <dsp:cNvSpPr/>
      </dsp:nvSpPr>
      <dsp:spPr>
        <a:xfrm>
          <a:off x="1262706" y="2002798"/>
          <a:ext cx="258451" cy="258451"/>
        </a:xfrm>
        <a:prstGeom prst="triangle">
          <a:avLst>
            <a:gd name="adj" fmla="val 100000"/>
          </a:avLst>
        </a:prstGeom>
        <a:solidFill>
          <a:srgbClr val="C00000"/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33AD9B-A785-4B20-84A1-EF1F52991D34}">
      <dsp:nvSpPr>
        <dsp:cNvPr id="0" name=""/>
        <dsp:cNvSpPr/>
      </dsp:nvSpPr>
      <dsp:spPr>
        <a:xfrm rot="5400000">
          <a:off x="1980467" y="1699551"/>
          <a:ext cx="911830" cy="1517264"/>
        </a:xfrm>
        <a:prstGeom prst="corner">
          <a:avLst>
            <a:gd name="adj1" fmla="val 16120"/>
            <a:gd name="adj2" fmla="val 16110"/>
          </a:avLst>
        </a:prstGeom>
        <a:solidFill>
          <a:srgbClr val="FFC000"/>
        </a:solidFill>
        <a:ln w="254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4FFA7E-2AFD-4BD7-9414-C792D4DE5F1B}">
      <dsp:nvSpPr>
        <dsp:cNvPr id="0" name=""/>
        <dsp:cNvSpPr/>
      </dsp:nvSpPr>
      <dsp:spPr>
        <a:xfrm>
          <a:off x="1828260" y="2152886"/>
          <a:ext cx="1369795" cy="12007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Online 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Courses</a:t>
          </a:r>
        </a:p>
      </dsp:txBody>
      <dsp:txXfrm>
        <a:off x="1828260" y="2152886"/>
        <a:ext cx="1369795" cy="1200705"/>
      </dsp:txXfrm>
    </dsp:sp>
    <dsp:sp modelId="{2F9434CB-8037-4162-BB5C-0746470F1E57}">
      <dsp:nvSpPr>
        <dsp:cNvPr id="0" name=""/>
        <dsp:cNvSpPr/>
      </dsp:nvSpPr>
      <dsp:spPr>
        <a:xfrm>
          <a:off x="2939603" y="1587848"/>
          <a:ext cx="258451" cy="258451"/>
        </a:xfrm>
        <a:prstGeom prst="triangle">
          <a:avLst>
            <a:gd name="adj" fmla="val 100000"/>
          </a:avLst>
        </a:prstGeom>
        <a:solidFill>
          <a:srgbClr val="FFC000"/>
        </a:solidFill>
        <a:ln w="25400" cap="flat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5A11E7-5400-4A2A-8128-9FD250C89797}">
      <dsp:nvSpPr>
        <dsp:cNvPr id="0" name=""/>
        <dsp:cNvSpPr/>
      </dsp:nvSpPr>
      <dsp:spPr>
        <a:xfrm rot="5400000">
          <a:off x="3657364" y="1284601"/>
          <a:ext cx="911830" cy="1517264"/>
        </a:xfrm>
        <a:prstGeom prst="corner">
          <a:avLst>
            <a:gd name="adj1" fmla="val 16120"/>
            <a:gd name="adj2" fmla="val 16110"/>
          </a:avLst>
        </a:prstGeom>
        <a:solidFill>
          <a:srgbClr val="92D050"/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F7D273-6049-442B-925E-D73C696B163B}">
      <dsp:nvSpPr>
        <dsp:cNvPr id="0" name=""/>
        <dsp:cNvSpPr/>
      </dsp:nvSpPr>
      <dsp:spPr>
        <a:xfrm>
          <a:off x="3505157" y="1737937"/>
          <a:ext cx="1369795" cy="12007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Traditional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Classes</a:t>
          </a:r>
        </a:p>
      </dsp:txBody>
      <dsp:txXfrm>
        <a:off x="3505157" y="1737937"/>
        <a:ext cx="1369795" cy="1200705"/>
      </dsp:txXfrm>
    </dsp:sp>
    <dsp:sp modelId="{77221D37-3470-44BE-AE55-AF100CA173A0}">
      <dsp:nvSpPr>
        <dsp:cNvPr id="0" name=""/>
        <dsp:cNvSpPr/>
      </dsp:nvSpPr>
      <dsp:spPr>
        <a:xfrm>
          <a:off x="4616500" y="1172898"/>
          <a:ext cx="258451" cy="258451"/>
        </a:xfrm>
        <a:prstGeom prst="triangle">
          <a:avLst>
            <a:gd name="adj" fmla="val 100000"/>
          </a:avLst>
        </a:prstGeom>
        <a:solidFill>
          <a:srgbClr val="92D050"/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AE4843-AE93-49D6-86AC-C128F633D193}">
      <dsp:nvSpPr>
        <dsp:cNvPr id="0" name=""/>
        <dsp:cNvSpPr/>
      </dsp:nvSpPr>
      <dsp:spPr>
        <a:xfrm rot="5400000">
          <a:off x="5334261" y="869651"/>
          <a:ext cx="911830" cy="1517264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BCC59F-ABAE-47EC-8031-4D6D7598CFDE}">
      <dsp:nvSpPr>
        <dsp:cNvPr id="0" name=""/>
        <dsp:cNvSpPr/>
      </dsp:nvSpPr>
      <dsp:spPr>
        <a:xfrm>
          <a:off x="5086915" y="1322987"/>
          <a:ext cx="1560073" cy="12007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1 Year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Tuition-Free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</dsp:txBody>
      <dsp:txXfrm>
        <a:off x="5086915" y="1322987"/>
        <a:ext cx="1560073" cy="1200705"/>
      </dsp:txXfrm>
    </dsp:sp>
    <dsp:sp modelId="{09A32789-F587-45A9-ADAE-E45DBF93C2C2}">
      <dsp:nvSpPr>
        <dsp:cNvPr id="0" name=""/>
        <dsp:cNvSpPr/>
      </dsp:nvSpPr>
      <dsp:spPr>
        <a:xfrm>
          <a:off x="6293397" y="757949"/>
          <a:ext cx="258451" cy="258451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3AFD0-CBDC-4D18-8C98-62EF2A71435F}">
      <dsp:nvSpPr>
        <dsp:cNvPr id="0" name=""/>
        <dsp:cNvSpPr/>
      </dsp:nvSpPr>
      <dsp:spPr>
        <a:xfrm rot="5400000">
          <a:off x="7011158" y="454702"/>
          <a:ext cx="911830" cy="1517264"/>
        </a:xfrm>
        <a:prstGeom prst="corner">
          <a:avLst>
            <a:gd name="adj1" fmla="val 16120"/>
            <a:gd name="adj2" fmla="val 16110"/>
          </a:avLst>
        </a:prstGeom>
        <a:solidFill>
          <a:srgbClr val="002060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DB1C16-0B35-4A1D-BF62-6F8A2006F74F}">
      <dsp:nvSpPr>
        <dsp:cNvPr id="0" name=""/>
        <dsp:cNvSpPr/>
      </dsp:nvSpPr>
      <dsp:spPr>
        <a:xfrm>
          <a:off x="6858951" y="908037"/>
          <a:ext cx="1369795" cy="12007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Technology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Base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Classes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/>
        </a:p>
      </dsp:txBody>
      <dsp:txXfrm>
        <a:off x="6858951" y="908037"/>
        <a:ext cx="1369795" cy="12007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D5EE69-F47A-AD4A-93BA-611E8529752A}" type="datetimeFigureOut">
              <a:rPr lang="en-US" smtClean="0"/>
              <a:t>09/16/2019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1EAC2C-4CE8-CE48-8C76-9EFDB57F4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68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Constantia"/>
                <a:cs typeface="Constantia"/>
              </a:rPr>
              <a:t>You are here today because you want to </a:t>
            </a:r>
            <a:r>
              <a:rPr lang="en-US" sz="1200" i="1" dirty="0">
                <a:solidFill>
                  <a:srgbClr val="0000FF"/>
                </a:solidFill>
                <a:latin typeface="Constantia"/>
                <a:cs typeface="Constantia"/>
              </a:rPr>
              <a:t>make disciples</a:t>
            </a:r>
            <a:r>
              <a:rPr lang="en-US" sz="1200" i="1" dirty="0">
                <a:solidFill>
                  <a:srgbClr val="FF0000"/>
                </a:solidFill>
                <a:latin typeface="Constantia"/>
                <a:cs typeface="Constantia"/>
              </a:rPr>
              <a:t> </a:t>
            </a:r>
            <a:r>
              <a:rPr lang="en-US" sz="1200" dirty="0">
                <a:latin typeface="Constantia"/>
                <a:cs typeface="Constantia"/>
              </a:rPr>
              <a:t>for Christ and see your church grow.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D9FA1-86F2-460D-AE79-FAA9F04B258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6204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C571D6-EC5E-46CE-9C50-DD707BAA577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698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" dirty="0">
                <a:latin typeface="Constantia"/>
                <a:cs typeface="Constantia"/>
              </a:rPr>
              <a:t>“Discipleship” </a:t>
            </a:r>
            <a:r>
              <a:rPr lang="en-US" sz="2000" dirty="0">
                <a:latin typeface="Constantia"/>
                <a:cs typeface="Constantia"/>
              </a:rPr>
              <a:t>means</a:t>
            </a:r>
            <a:r>
              <a:rPr lang="en-US" sz="200" dirty="0">
                <a:latin typeface="Constantia"/>
                <a:cs typeface="Constantia"/>
              </a:rPr>
              <a:t>: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200" b="1" i="1" dirty="0">
                <a:solidFill>
                  <a:srgbClr val="FF0000"/>
                </a:solidFill>
                <a:latin typeface="Constantia"/>
                <a:cs typeface="Constantia"/>
              </a:rPr>
              <a:t>proclaiming</a:t>
            </a:r>
            <a:r>
              <a:rPr lang="en-US" sz="200" i="1" dirty="0">
                <a:latin typeface="Constantia"/>
                <a:cs typeface="Constantia"/>
              </a:rPr>
              <a:t> </a:t>
            </a:r>
            <a:r>
              <a:rPr lang="en-US" sz="1800" dirty="0">
                <a:latin typeface="Constantia"/>
                <a:cs typeface="Constantia"/>
              </a:rPr>
              <a:t>Jesus</a:t>
            </a:r>
            <a:r>
              <a:rPr lang="en-US" sz="200" dirty="0">
                <a:latin typeface="Constantia"/>
                <a:cs typeface="Constantia"/>
              </a:rPr>
              <a:t> Christ as Lord and Savior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200" b="1" i="1" dirty="0">
                <a:solidFill>
                  <a:srgbClr val="FF0000"/>
                </a:solidFill>
                <a:latin typeface="Constantia"/>
                <a:cs typeface="Constantia"/>
              </a:rPr>
              <a:t>persuading</a:t>
            </a:r>
            <a:r>
              <a:rPr lang="en-US" sz="200" dirty="0">
                <a:latin typeface="Constantia"/>
                <a:cs typeface="Constantia"/>
              </a:rPr>
              <a:t> people to be disciples and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200" dirty="0">
                <a:latin typeface="Constantia"/>
                <a:cs typeface="Constantia"/>
              </a:rPr>
              <a:t>becoming effective </a:t>
            </a:r>
            <a:r>
              <a:rPr lang="en-US" sz="200" b="1" i="1" dirty="0">
                <a:solidFill>
                  <a:srgbClr val="FF0000"/>
                </a:solidFill>
                <a:latin typeface="Constantia"/>
                <a:cs typeface="Constantia"/>
              </a:rPr>
              <a:t>reproducing</a:t>
            </a:r>
            <a:r>
              <a:rPr lang="en-US" sz="200" dirty="0">
                <a:latin typeface="Constantia"/>
                <a:cs typeface="Constantia"/>
              </a:rPr>
              <a:t> witnesses for Christ. </a:t>
            </a:r>
          </a:p>
          <a:p>
            <a:endParaRPr lang="en-US" sz="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D9FA1-86F2-460D-AE79-FAA9F04B258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591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>
                <a:latin typeface="Constantia"/>
                <a:cs typeface="Constantia"/>
              </a:rPr>
              <a:t>3. If a church approaches Christian development as different</a:t>
            </a:r>
            <a:r>
              <a:rPr lang="en-US" sz="1200" baseline="0" dirty="0">
                <a:latin typeface="Constantia"/>
                <a:cs typeface="Constantia"/>
              </a:rPr>
              <a:t> </a:t>
            </a:r>
            <a:r>
              <a:rPr lang="en-US" sz="1200" dirty="0">
                <a:latin typeface="Constantia"/>
                <a:cs typeface="Constantia"/>
              </a:rPr>
              <a:t>from </a:t>
            </a:r>
            <a:r>
              <a:rPr lang="en-US" sz="1200" b="1" i="1" dirty="0">
                <a:solidFill>
                  <a:srgbClr val="FF0000"/>
                </a:solidFill>
                <a:latin typeface="Constantia"/>
                <a:cs typeface="Constantia"/>
              </a:rPr>
              <a:t>discipleship</a:t>
            </a:r>
            <a:r>
              <a:rPr lang="en-US" sz="1200" dirty="0">
                <a:latin typeface="Constantia"/>
                <a:cs typeface="Constantia"/>
              </a:rPr>
              <a:t>, the church unintentionally communicates a false dichotomy—that one’s </a:t>
            </a:r>
            <a:r>
              <a:rPr lang="en-US" sz="1200" b="1" i="1" dirty="0">
                <a:solidFill>
                  <a:srgbClr val="FF0000"/>
                </a:solidFill>
                <a:latin typeface="Constantia"/>
                <a:cs typeface="Constantia"/>
              </a:rPr>
              <a:t>service</a:t>
            </a:r>
            <a:r>
              <a:rPr lang="en-US" sz="1200" dirty="0">
                <a:latin typeface="Constantia"/>
                <a:cs typeface="Constantia"/>
              </a:rPr>
              <a:t> can be divorced from one’s </a:t>
            </a:r>
            <a:r>
              <a:rPr lang="en-US" sz="1200" b="1" i="1" dirty="0">
                <a:solidFill>
                  <a:srgbClr val="FF0000"/>
                </a:solidFill>
                <a:latin typeface="Constantia"/>
                <a:cs typeface="Constantia"/>
              </a:rPr>
              <a:t>faith</a:t>
            </a:r>
            <a:r>
              <a:rPr lang="en-US" sz="1200" dirty="0">
                <a:latin typeface="Constantia"/>
                <a:cs typeface="Constantia"/>
              </a:rPr>
              <a:t>. </a:t>
            </a:r>
          </a:p>
          <a:p>
            <a:pPr marL="0" indent="0">
              <a:buNone/>
            </a:pPr>
            <a:r>
              <a:rPr lang="en-US" sz="1200" dirty="0">
                <a:latin typeface="Constantia"/>
                <a:cs typeface="Constantia"/>
              </a:rPr>
              <a:t> </a:t>
            </a:r>
          </a:p>
          <a:p>
            <a:endParaRPr lang="en-US" sz="1200" dirty="0">
              <a:latin typeface="Constantia"/>
              <a:cs typeface="Constantia"/>
            </a:endParaRPr>
          </a:p>
          <a:p>
            <a:pPr marL="0" indent="0">
              <a:buNone/>
            </a:pPr>
            <a:endParaRPr lang="en-US" sz="1200" dirty="0">
              <a:latin typeface="Constantia"/>
              <a:cs typeface="Constantia"/>
            </a:endParaRPr>
          </a:p>
          <a:p>
            <a:endParaRPr lang="en-US" sz="1200" dirty="0">
              <a:latin typeface="Constantia"/>
              <a:cs typeface="Constantia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D9FA1-86F2-460D-AE79-FAA9F04B258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510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Constantia"/>
                <a:cs typeface="Constantia"/>
              </a:rPr>
              <a:t>Church leaders can work </a:t>
            </a:r>
            <a:r>
              <a:rPr lang="en-US" sz="1200" b="1" i="1" dirty="0">
                <a:solidFill>
                  <a:srgbClr val="FF0000"/>
                </a:solidFill>
                <a:latin typeface="Constantia"/>
                <a:cs typeface="Constantia"/>
              </a:rPr>
              <a:t>hard</a:t>
            </a:r>
            <a:r>
              <a:rPr lang="en-US" sz="1200" i="1" dirty="0">
                <a:solidFill>
                  <a:srgbClr val="FF0000"/>
                </a:solidFill>
                <a:latin typeface="Constantia"/>
                <a:cs typeface="Constantia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Constantia"/>
                <a:cs typeface="Constantia"/>
              </a:rPr>
              <a:t>and </a:t>
            </a:r>
            <a:r>
              <a:rPr lang="en-US" sz="1200" b="1" i="1" dirty="0">
                <a:solidFill>
                  <a:srgbClr val="FF0000"/>
                </a:solidFill>
                <a:latin typeface="Constantia"/>
                <a:cs typeface="Constantia"/>
              </a:rPr>
              <a:t>still</a:t>
            </a:r>
            <a:r>
              <a:rPr lang="en-US" sz="1200" dirty="0">
                <a:solidFill>
                  <a:srgbClr val="000000"/>
                </a:solidFill>
                <a:latin typeface="Constantia"/>
                <a:cs typeface="Constantia"/>
              </a:rPr>
              <a:t> not </a:t>
            </a:r>
            <a:r>
              <a:rPr lang="en-US" sz="1200" i="1" dirty="0">
                <a:solidFill>
                  <a:srgbClr val="FF0000"/>
                </a:solidFill>
                <a:latin typeface="Constantia"/>
                <a:cs typeface="Constantia"/>
              </a:rPr>
              <a:t>reach</a:t>
            </a:r>
            <a:r>
              <a:rPr lang="en-US" sz="1200" dirty="0">
                <a:solidFill>
                  <a:srgbClr val="000000"/>
                </a:solidFill>
                <a:latin typeface="Constantia"/>
                <a:cs typeface="Constantia"/>
              </a:rPr>
              <a:t> people.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D9FA1-86F2-460D-AE79-FAA9F04B258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7106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Secularism, Organized Religion, Women Ordination, Church has lost its Way,  Disagreements with Current Policies, Tithing</a:t>
            </a:r>
            <a:r>
              <a:rPr lang="en-US" baseline="0" dirty="0"/>
              <a:t> 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1EAC2C-4CE8-CE48-8C76-9EFDB57F47F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4054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200" dirty="0">
                <a:latin typeface="Constantia"/>
                <a:cs typeface="Constantia"/>
              </a:rPr>
              <a:t>There is nothing more rewarding and satisfying than seeing Pastors/Church Leaders and Members who are </a:t>
            </a:r>
            <a:r>
              <a:rPr lang="en-US" sz="1200" b="1" i="1" dirty="0">
                <a:solidFill>
                  <a:srgbClr val="FF0000"/>
                </a:solidFill>
                <a:latin typeface="Constantia"/>
                <a:cs typeface="Constantia"/>
              </a:rPr>
              <a:t>energized</a:t>
            </a:r>
            <a:r>
              <a:rPr lang="en-US" sz="1200" b="1" dirty="0">
                <a:latin typeface="Constantia"/>
                <a:cs typeface="Constantia"/>
              </a:rPr>
              <a:t>, </a:t>
            </a:r>
            <a:r>
              <a:rPr lang="en-US" sz="1200" b="1" i="1" dirty="0">
                <a:solidFill>
                  <a:srgbClr val="FF0000"/>
                </a:solidFill>
                <a:latin typeface="Constantia"/>
                <a:cs typeface="Constantia"/>
              </a:rPr>
              <a:t>empowered</a:t>
            </a:r>
            <a:r>
              <a:rPr lang="en-US" sz="1200" dirty="0">
                <a:latin typeface="Constantia"/>
                <a:cs typeface="Constantia"/>
              </a:rPr>
              <a:t>, and </a:t>
            </a:r>
            <a:r>
              <a:rPr lang="en-US" sz="1200" b="1" i="1" dirty="0">
                <a:solidFill>
                  <a:srgbClr val="FF0000"/>
                </a:solidFill>
                <a:latin typeface="Constantia"/>
                <a:cs typeface="Constantia"/>
              </a:rPr>
              <a:t>committed</a:t>
            </a:r>
            <a:r>
              <a:rPr lang="en-US" sz="1200" dirty="0">
                <a:solidFill>
                  <a:srgbClr val="FF0000"/>
                </a:solidFill>
                <a:latin typeface="Constantia"/>
                <a:cs typeface="Constantia"/>
              </a:rPr>
              <a:t> </a:t>
            </a:r>
            <a:r>
              <a:rPr lang="en-US" sz="1200" dirty="0">
                <a:latin typeface="Constantia"/>
                <a:cs typeface="Constantia"/>
              </a:rPr>
              <a:t>to the ministry of our Lord Jesus Christ.</a:t>
            </a:r>
          </a:p>
          <a:p>
            <a:pPr>
              <a:buNone/>
            </a:pPr>
            <a:r>
              <a:rPr lang="en-US" sz="1200" dirty="0">
                <a:latin typeface="Constantia"/>
                <a:cs typeface="Constantia"/>
              </a:rPr>
              <a:t>However, various challenges surround the discipleship today.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683E5A-3D18-4482-9856-A6F1F986DE2C}" type="slidenum">
              <a:rPr lang="en-NZ" smtClean="0"/>
              <a:pPr>
                <a:defRPr/>
              </a:pPr>
              <a:t>10</a:t>
            </a:fld>
            <a:endParaRPr lang="en-N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dirty="0">
              <a:latin typeface="Constantia"/>
              <a:cs typeface="Constantia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Constantia"/>
                <a:cs typeface="Constantia"/>
              </a:rPr>
              <a:t>Absence of vision among Pastors/Church Leaders and Members.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Constantia"/>
                <a:cs typeface="Constantia"/>
              </a:rPr>
              <a:t>A reduction of time and energy given to family and church work.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Constantia"/>
                <a:cs typeface="Constantia"/>
              </a:rPr>
              <a:t>Criticism and intolerance instead of encouragement and patience.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Constantia"/>
                <a:cs typeface="Constantia"/>
              </a:rPr>
              <a:t>Fear of serving instead of the joy of service.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Constantia"/>
                <a:cs typeface="Constantia"/>
              </a:rPr>
              <a:t>Lack of commitment to Christ in word and deed.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latin typeface="Constantia"/>
                <a:cs typeface="Constantia"/>
              </a:rPr>
              <a:t>Leaders feeling unable to meet the needs of the job.</a:t>
            </a:r>
          </a:p>
          <a:p>
            <a:endParaRPr lang="en-US" sz="1200" dirty="0">
              <a:latin typeface="Constantia"/>
              <a:cs typeface="Constantia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683E5A-3D18-4482-9856-A6F1F986DE2C}" type="slidenum">
              <a:rPr lang="en-NZ" smtClean="0"/>
              <a:pPr>
                <a:defRPr/>
              </a:pPr>
              <a:t>12</a:t>
            </a:fld>
            <a:endParaRPr lang="en-N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rgbClr val="FF0000"/>
                </a:solidFill>
                <a:latin typeface="Constantia"/>
                <a:cs typeface="Constantia"/>
              </a:rPr>
              <a:t>Gallup identifies 6 spiritual needs of Americans:</a:t>
            </a:r>
          </a:p>
          <a:p>
            <a:r>
              <a:rPr lang="en-US" sz="1200" dirty="0">
                <a:latin typeface="Constantia"/>
                <a:cs typeface="Constantia"/>
              </a:rPr>
              <a:t>To believe that life has purpose.</a:t>
            </a:r>
          </a:p>
          <a:p>
            <a:r>
              <a:rPr lang="en-US" sz="1200" dirty="0">
                <a:latin typeface="Constantia"/>
                <a:cs typeface="Constantia"/>
              </a:rPr>
              <a:t>To be appreciated and respected.</a:t>
            </a:r>
          </a:p>
          <a:p>
            <a:r>
              <a:rPr lang="en-US" sz="1200" dirty="0">
                <a:latin typeface="Constantia"/>
                <a:cs typeface="Constantia"/>
              </a:rPr>
              <a:t>To have a sense of community and deeper relationships.</a:t>
            </a:r>
          </a:p>
          <a:p>
            <a:r>
              <a:rPr lang="en-US" sz="1200" dirty="0">
                <a:latin typeface="Constantia"/>
                <a:cs typeface="Constantia"/>
              </a:rPr>
              <a:t>To be listened to and be heard.</a:t>
            </a:r>
          </a:p>
          <a:p>
            <a:r>
              <a:rPr lang="en-US" sz="1200" dirty="0">
                <a:latin typeface="Constantia"/>
                <a:cs typeface="Constantia"/>
              </a:rPr>
              <a:t>To feel that one is growing in his or her faith.</a:t>
            </a:r>
          </a:p>
          <a:p>
            <a:r>
              <a:rPr lang="en-US" sz="1200" dirty="0">
                <a:latin typeface="Constantia"/>
                <a:cs typeface="Constantia"/>
              </a:rPr>
              <a:t>To have a practical help in developing a mature faith.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D9FA1-86F2-460D-AE79-FAA9F04B258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9505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latin typeface="Constantia"/>
                <a:cs typeface="Constantia"/>
              </a:rPr>
              <a:t>Today most Christians understanding of the priesthood of believers is incomplete. We believe that we no longer need a earthly mediator or priest to give us access to God. We have a straight line to God.</a:t>
            </a:r>
          </a:p>
          <a:p>
            <a:endParaRPr lang="en-US" dirty="0">
              <a:latin typeface="Constantia"/>
              <a:cs typeface="Constantia"/>
            </a:endParaRPr>
          </a:p>
          <a:p>
            <a:pPr>
              <a:buNone/>
            </a:pPr>
            <a:r>
              <a:rPr lang="en-US" dirty="0">
                <a:latin typeface="Constantia"/>
                <a:cs typeface="Constantia"/>
              </a:rPr>
              <a:t>In other words, we are priest </a:t>
            </a:r>
            <a:r>
              <a:rPr lang="en-US" i="1" dirty="0">
                <a:solidFill>
                  <a:srgbClr val="FF0000"/>
                </a:solidFill>
                <a:latin typeface="Constantia"/>
                <a:cs typeface="Constantia"/>
              </a:rPr>
              <a:t>vertically</a:t>
            </a:r>
            <a:r>
              <a:rPr lang="en-US" dirty="0">
                <a:latin typeface="Constantia"/>
                <a:cs typeface="Constantia"/>
              </a:rPr>
              <a:t>. </a:t>
            </a:r>
          </a:p>
          <a:p>
            <a:pPr>
              <a:buNone/>
            </a:pPr>
            <a:r>
              <a:rPr lang="en-US" dirty="0">
                <a:latin typeface="Constantia"/>
                <a:cs typeface="Constantia"/>
              </a:rPr>
              <a:t>That is true, </a:t>
            </a:r>
            <a:r>
              <a:rPr lang="en-US" i="1" dirty="0">
                <a:solidFill>
                  <a:srgbClr val="FF0000"/>
                </a:solidFill>
                <a:latin typeface="Constantia"/>
                <a:cs typeface="Constantia"/>
              </a:rPr>
              <a:t>but</a:t>
            </a:r>
            <a:r>
              <a:rPr lang="en-US" dirty="0">
                <a:latin typeface="Constantia"/>
                <a:cs typeface="Constantia"/>
              </a:rPr>
              <a:t> it’s not enough. We don’t understand that we are not only priests </a:t>
            </a:r>
            <a:r>
              <a:rPr lang="en-US" i="1" dirty="0">
                <a:solidFill>
                  <a:srgbClr val="FF0000"/>
                </a:solidFill>
                <a:latin typeface="Constantia"/>
                <a:cs typeface="Constantia"/>
              </a:rPr>
              <a:t>vertically</a:t>
            </a:r>
            <a:r>
              <a:rPr lang="en-US" dirty="0">
                <a:latin typeface="Constantia"/>
                <a:cs typeface="Constantia"/>
              </a:rPr>
              <a:t>, but we are priest </a:t>
            </a:r>
            <a:r>
              <a:rPr lang="en-US" i="1" dirty="0">
                <a:solidFill>
                  <a:srgbClr val="FF0000"/>
                </a:solidFill>
                <a:latin typeface="Constantia"/>
                <a:cs typeface="Constantia"/>
              </a:rPr>
              <a:t>horizontally</a:t>
            </a:r>
            <a:r>
              <a:rPr lang="en-US" dirty="0">
                <a:solidFill>
                  <a:srgbClr val="FF0000"/>
                </a:solidFill>
                <a:latin typeface="Constantia"/>
                <a:cs typeface="Constantia"/>
              </a:rPr>
              <a:t>.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We are priests in the presence of </a:t>
            </a:r>
            <a:r>
              <a:rPr lang="en-US" i="1" dirty="0">
                <a:solidFill>
                  <a:srgbClr val="FF0000"/>
                </a:solidFill>
              </a:rPr>
              <a:t>God</a:t>
            </a:r>
            <a:r>
              <a:rPr lang="en-US" dirty="0"/>
              <a:t> and </a:t>
            </a:r>
            <a:r>
              <a:rPr lang="en-US" i="1" dirty="0">
                <a:solidFill>
                  <a:srgbClr val="FF0000"/>
                </a:solidFill>
              </a:rPr>
              <a:t>men.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It means that our position as priests not only allows us unobstructed access to God </a:t>
            </a:r>
            <a:r>
              <a:rPr lang="en-US" i="1" dirty="0">
                <a:solidFill>
                  <a:srgbClr val="FF0000"/>
                </a:solidFill>
              </a:rPr>
              <a:t>vertically,</a:t>
            </a:r>
            <a:r>
              <a:rPr lang="en-US" dirty="0"/>
              <a:t> but it demands </a:t>
            </a:r>
            <a:r>
              <a:rPr lang="en-US" sz="1400" i="1" dirty="0">
                <a:solidFill>
                  <a:srgbClr val="FF0000"/>
                </a:solidFill>
              </a:rPr>
              <a:t>selfless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/>
              <a:t>service to our fellowman, </a:t>
            </a:r>
            <a:r>
              <a:rPr lang="en-US" i="1" dirty="0">
                <a:solidFill>
                  <a:srgbClr val="FF0000"/>
                </a:solidFill>
              </a:rPr>
              <a:t>horizontally</a:t>
            </a:r>
            <a:r>
              <a:rPr lang="en-US" i="1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D9FA1-86F2-460D-AE79-FAA9F04B258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117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E8DE-B8D9-4B45-94C3-9E222FC341CC}" type="datetimeFigureOut">
              <a:rPr lang="en-US" smtClean="0"/>
              <a:t>09/16/2019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C2F65-E1D7-AE4B-A70B-E42C8EBDF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305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E8DE-B8D9-4B45-94C3-9E222FC341CC}" type="datetimeFigureOut">
              <a:rPr lang="en-US" smtClean="0"/>
              <a:t>09/16/2019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C2F65-E1D7-AE4B-A70B-E42C8EBDF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532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E8DE-B8D9-4B45-94C3-9E222FC341CC}" type="datetimeFigureOut">
              <a:rPr lang="en-US" smtClean="0"/>
              <a:t>09/16/2019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C2F65-E1D7-AE4B-A70B-E42C8EBDF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919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E8DE-B8D9-4B45-94C3-9E222FC341CC}" type="datetimeFigureOut">
              <a:rPr lang="en-US" smtClean="0"/>
              <a:t>09/16/2019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C2F65-E1D7-AE4B-A70B-E42C8EBDF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899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E8DE-B8D9-4B45-94C3-9E222FC341CC}" type="datetimeFigureOut">
              <a:rPr lang="en-US" smtClean="0"/>
              <a:t>09/16/2019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C2F65-E1D7-AE4B-A70B-E42C8EBDF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376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E8DE-B8D9-4B45-94C3-9E222FC341CC}" type="datetimeFigureOut">
              <a:rPr lang="en-US" smtClean="0"/>
              <a:t>09/16/2019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C2F65-E1D7-AE4B-A70B-E42C8EBDF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66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E8DE-B8D9-4B45-94C3-9E222FC341CC}" type="datetimeFigureOut">
              <a:rPr lang="en-US" smtClean="0"/>
              <a:t>09/16/2019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C2F65-E1D7-AE4B-A70B-E42C8EBDF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028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E8DE-B8D9-4B45-94C3-9E222FC341CC}" type="datetimeFigureOut">
              <a:rPr lang="en-US" smtClean="0"/>
              <a:t>09/16/2019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C2F65-E1D7-AE4B-A70B-E42C8EBDF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329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E8DE-B8D9-4B45-94C3-9E222FC341CC}" type="datetimeFigureOut">
              <a:rPr lang="en-US" smtClean="0"/>
              <a:t>09/16/2019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C2F65-E1D7-AE4B-A70B-E42C8EBDF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48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E8DE-B8D9-4B45-94C3-9E222FC341CC}" type="datetimeFigureOut">
              <a:rPr lang="en-US" smtClean="0"/>
              <a:t>09/16/2019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C2F65-E1D7-AE4B-A70B-E42C8EBDF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85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E8DE-B8D9-4B45-94C3-9E222FC341CC}" type="datetimeFigureOut">
              <a:rPr lang="en-US" smtClean="0"/>
              <a:t>09/16/2019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C2F65-E1D7-AE4B-A70B-E42C8EBDF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779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2E8DE-B8D9-4B45-94C3-9E222FC341CC}" type="datetimeFigureOut">
              <a:rPr lang="en-US" smtClean="0"/>
              <a:t>09/16/2019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C2F65-E1D7-AE4B-A70B-E42C8EBDF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990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ncyclo.voila.fr/wiki/Organisation_de_l%27%C3%89glise_adventiste_du_septi%C3%A8me_jour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>
                <a:latin typeface="Constantia" pitchFamily="18" charset="0"/>
              </a:rPr>
              <a:t>ATLANTIC UNION COLLEGE</a:t>
            </a:r>
            <a:br>
              <a:rPr lang="en-US" i="1" dirty="0">
                <a:latin typeface="Constantia" pitchFamily="18" charset="0"/>
              </a:rPr>
            </a:br>
            <a:r>
              <a:rPr lang="en-US" i="1" dirty="0">
                <a:latin typeface="Constantia" pitchFamily="18" charset="0"/>
              </a:rPr>
              <a:t>Case Analysis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87139" y="1630710"/>
            <a:ext cx="6969720" cy="5227290"/>
          </a:xfrm>
        </p:spPr>
      </p:pic>
    </p:spTree>
    <p:extLst>
      <p:ext uri="{BB962C8B-B14F-4D97-AF65-F5344CB8AC3E}">
        <p14:creationId xmlns:p14="http://schemas.microsoft.com/office/powerpoint/2010/main" val="520445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283883" y="1703295"/>
            <a:ext cx="2326339" cy="2454214"/>
            <a:chOff x="522941" y="1703295"/>
            <a:chExt cx="2326339" cy="2454214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3"/>
            <a:srcRect l="25683" t="8076" r="25021" b="11499"/>
            <a:stretch/>
          </p:blipFill>
          <p:spPr>
            <a:xfrm>
              <a:off x="836706" y="1703295"/>
              <a:ext cx="1778000" cy="1807882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22941" y="3511178"/>
              <a:ext cx="23263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nstantia"/>
                  <a:cs typeface="Constantia"/>
                </a:rPr>
                <a:t>Energized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726913" y="1703294"/>
            <a:ext cx="2968851" cy="2502028"/>
            <a:chOff x="6175149" y="1568824"/>
            <a:chExt cx="2968851" cy="2502028"/>
          </a:xfrm>
        </p:grpSpPr>
        <p:sp>
          <p:nvSpPr>
            <p:cNvPr id="8" name="TextBox 7"/>
            <p:cNvSpPr txBox="1"/>
            <p:nvPr/>
          </p:nvSpPr>
          <p:spPr>
            <a:xfrm>
              <a:off x="6175149" y="3424521"/>
              <a:ext cx="296885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nstantia"/>
                  <a:cs typeface="Constantia"/>
                </a:rPr>
                <a:t>Committed</a:t>
              </a:r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98236" y="1568824"/>
              <a:ext cx="1787712" cy="1787712"/>
            </a:xfrm>
            <a:prstGeom prst="rect">
              <a:avLst/>
            </a:prstGeom>
          </p:spPr>
        </p:pic>
      </p:grpSp>
      <p:grpSp>
        <p:nvGrpSpPr>
          <p:cNvPr id="15" name="Group 14"/>
          <p:cNvGrpSpPr/>
          <p:nvPr/>
        </p:nvGrpSpPr>
        <p:grpSpPr>
          <a:xfrm>
            <a:off x="2454575" y="2166469"/>
            <a:ext cx="3327660" cy="3532968"/>
            <a:chOff x="2887869" y="2166469"/>
            <a:chExt cx="3327660" cy="3532968"/>
          </a:xfrm>
        </p:grpSpPr>
        <p:sp>
          <p:nvSpPr>
            <p:cNvPr id="9" name="TextBox 8"/>
            <p:cNvSpPr txBox="1"/>
            <p:nvPr/>
          </p:nvSpPr>
          <p:spPr>
            <a:xfrm>
              <a:off x="2887869" y="5053106"/>
              <a:ext cx="32081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Constantia"/>
                  <a:cs typeface="Constantia"/>
                </a:rPr>
                <a:t>Empowered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5"/>
            <a:srcRect l="9396" t="6629" r="14624"/>
            <a:stretch/>
          </p:blipFill>
          <p:spPr>
            <a:xfrm>
              <a:off x="3436470" y="2166469"/>
              <a:ext cx="2779059" cy="2988234"/>
            </a:xfrm>
            <a:prstGeom prst="rect">
              <a:avLst/>
            </a:prstGeom>
            <a:noFill/>
          </p:spPr>
        </p:pic>
      </p:grpSp>
      <p:sp>
        <p:nvSpPr>
          <p:cNvPr id="18" name="TextBox 17"/>
          <p:cNvSpPr txBox="1"/>
          <p:nvPr/>
        </p:nvSpPr>
        <p:spPr>
          <a:xfrm>
            <a:off x="209178" y="209176"/>
            <a:ext cx="79285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Constantia"/>
                <a:cs typeface="Constantia"/>
              </a:rPr>
              <a:t>Atlantic Union College</a:t>
            </a:r>
          </a:p>
        </p:txBody>
      </p:sp>
    </p:spTree>
    <p:extLst>
      <p:ext uri="{BB962C8B-B14F-4D97-AF65-F5344CB8AC3E}">
        <p14:creationId xmlns:p14="http://schemas.microsoft.com/office/powerpoint/2010/main" val="64747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4BCEB-65CC-4236-94D0-5068B06B4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AUC ACCOMPLISHMENTS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D4BEF-6024-4E1F-9C34-4FDBD5D1FB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South Lancaster Academy Inc. – Dec 1883</a:t>
            </a:r>
          </a:p>
          <a:p>
            <a:r>
              <a:rPr lang="en-US" dirty="0"/>
              <a:t>Lancaster Junior Academy – 1918</a:t>
            </a:r>
          </a:p>
          <a:p>
            <a:r>
              <a:rPr lang="en-US" dirty="0"/>
              <a:t>Atlantic Union College – 1922</a:t>
            </a:r>
          </a:p>
          <a:p>
            <a:r>
              <a:rPr lang="en-US" dirty="0"/>
              <a:t>NEASC Accreditation – February 9, 1933</a:t>
            </a:r>
          </a:p>
          <a:p>
            <a:r>
              <a:rPr lang="en-US" dirty="0"/>
              <a:t>BA in Theology/</a:t>
            </a:r>
            <a:r>
              <a:rPr lang="en-US" dirty="0" err="1"/>
              <a:t>Relgion</a:t>
            </a:r>
            <a:r>
              <a:rPr lang="en-US" dirty="0"/>
              <a:t> </a:t>
            </a:r>
          </a:p>
          <a:p>
            <a:r>
              <a:rPr lang="en-US" dirty="0"/>
              <a:t>BSc in Health Science/Biology</a:t>
            </a:r>
          </a:p>
          <a:p>
            <a:r>
              <a:rPr lang="en-US" dirty="0"/>
              <a:t>Master in Education (M.Ed.) - 1992</a:t>
            </a:r>
          </a:p>
        </p:txBody>
      </p:sp>
    </p:spTree>
    <p:extLst>
      <p:ext uri="{BB962C8B-B14F-4D97-AF65-F5344CB8AC3E}">
        <p14:creationId xmlns:p14="http://schemas.microsoft.com/office/powerpoint/2010/main" val="1389760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/>
          <p:cNvSpPr/>
          <p:nvPr/>
        </p:nvSpPr>
        <p:spPr>
          <a:xfrm>
            <a:off x="537882" y="582705"/>
            <a:ext cx="2251636" cy="2051424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254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76941" y="1180355"/>
            <a:ext cx="17481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  <a:latin typeface="Constantia"/>
                <a:cs typeface="Constantia"/>
              </a:rPr>
              <a:t>140 year operation</a:t>
            </a:r>
            <a:endParaRPr lang="en-US" sz="2400" dirty="0">
              <a:solidFill>
                <a:srgbClr val="FFFFFF"/>
              </a:solidFill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3723340" y="510988"/>
            <a:ext cx="2296459" cy="2079811"/>
            <a:chOff x="3723340" y="510988"/>
            <a:chExt cx="2296459" cy="2079811"/>
          </a:xfrm>
          <a:solidFill>
            <a:schemeClr val="accent6">
              <a:lumMod val="75000"/>
            </a:schemeClr>
          </a:solidFill>
        </p:grpSpPr>
        <p:sp>
          <p:nvSpPr>
            <p:cNvPr id="14" name="Oval 13"/>
            <p:cNvSpPr/>
            <p:nvPr/>
          </p:nvSpPr>
          <p:spPr>
            <a:xfrm>
              <a:off x="3723340" y="510988"/>
              <a:ext cx="2296459" cy="2079811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093883" y="1075764"/>
              <a:ext cx="1598706" cy="120032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  <a:latin typeface="Constantia"/>
                  <a:cs typeface="Constantia"/>
                </a:rPr>
                <a:t>Adventist education pillar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648822" y="552822"/>
            <a:ext cx="2190377" cy="2114177"/>
            <a:chOff x="6648822" y="552822"/>
            <a:chExt cx="2190377" cy="2114177"/>
          </a:xfrm>
          <a:solidFill>
            <a:schemeClr val="accent6">
              <a:lumMod val="75000"/>
            </a:schemeClr>
          </a:solidFill>
        </p:grpSpPr>
        <p:sp>
          <p:nvSpPr>
            <p:cNvPr id="5" name="Oval 4"/>
            <p:cNvSpPr/>
            <p:nvPr/>
          </p:nvSpPr>
          <p:spPr>
            <a:xfrm>
              <a:off x="6648822" y="552822"/>
              <a:ext cx="2190377" cy="2114177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828119" y="1210236"/>
              <a:ext cx="1837764" cy="83099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  <a:latin typeface="Constantia"/>
                  <a:cs typeface="Constantia"/>
                </a:rPr>
                <a:t>Leadership struggle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54000" y="4138706"/>
            <a:ext cx="2794000" cy="2082799"/>
            <a:chOff x="254000" y="4138706"/>
            <a:chExt cx="2794000" cy="2082799"/>
          </a:xfrm>
          <a:solidFill>
            <a:schemeClr val="accent6">
              <a:lumMod val="75000"/>
            </a:schemeClr>
          </a:solidFill>
        </p:grpSpPr>
        <p:sp>
          <p:nvSpPr>
            <p:cNvPr id="17" name="Oval 16"/>
            <p:cNvSpPr/>
            <p:nvPr/>
          </p:nvSpPr>
          <p:spPr>
            <a:xfrm>
              <a:off x="513975" y="4138706"/>
              <a:ext cx="2205319" cy="2082799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54000" y="4631764"/>
              <a:ext cx="2794000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  <a:latin typeface="Constantia"/>
                  <a:cs typeface="Constantia"/>
                </a:rPr>
                <a:t>Financial 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  <a:latin typeface="Constantia"/>
                  <a:cs typeface="Constantia"/>
                </a:rPr>
                <a:t>wows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556002" y="4191000"/>
            <a:ext cx="2302434" cy="1982693"/>
            <a:chOff x="3556002" y="4191000"/>
            <a:chExt cx="2302434" cy="1982693"/>
          </a:xfrm>
          <a:solidFill>
            <a:schemeClr val="accent6">
              <a:lumMod val="75000"/>
            </a:schemeClr>
          </a:solidFill>
        </p:grpSpPr>
        <p:sp>
          <p:nvSpPr>
            <p:cNvPr id="18" name="Oval 17"/>
            <p:cNvSpPr/>
            <p:nvPr/>
          </p:nvSpPr>
          <p:spPr>
            <a:xfrm>
              <a:off x="3603812" y="4191000"/>
              <a:ext cx="2254624" cy="1982693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556002" y="4781175"/>
              <a:ext cx="2211294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  <a:latin typeface="Constantia"/>
                  <a:cs typeface="Constantia"/>
                </a:rPr>
                <a:t>Loss of Accreditation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477000" y="4191000"/>
            <a:ext cx="2415989" cy="2117164"/>
            <a:chOff x="6477000" y="4191000"/>
            <a:chExt cx="2415989" cy="2117164"/>
          </a:xfrm>
          <a:solidFill>
            <a:schemeClr val="accent6">
              <a:lumMod val="75000"/>
            </a:schemeClr>
          </a:solidFill>
        </p:grpSpPr>
        <p:sp>
          <p:nvSpPr>
            <p:cNvPr id="16" name="Oval 15"/>
            <p:cNvSpPr/>
            <p:nvPr/>
          </p:nvSpPr>
          <p:spPr>
            <a:xfrm>
              <a:off x="6477000" y="4191000"/>
              <a:ext cx="2415989" cy="2117164"/>
            </a:xfrm>
            <a:prstGeom prst="ellipse">
              <a:avLst/>
            </a:prstGeom>
            <a:grpFill/>
            <a:ln w="25400"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678706" y="4811059"/>
              <a:ext cx="2061882" cy="83099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  <a:latin typeface="Constantia"/>
                  <a:cs typeface="Constantia"/>
                </a:rPr>
                <a:t>Closure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  <a:latin typeface="Constantia"/>
                </a:rPr>
                <a:t>June 2018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647" y="2376228"/>
            <a:ext cx="8647393" cy="1581411"/>
          </a:xfrm>
        </p:spPr>
        <p:txBody>
          <a:bodyPr/>
          <a:lstStyle/>
          <a:p>
            <a:pPr algn="ctr"/>
            <a:r>
              <a:rPr lang="en-US" sz="5400" dirty="0">
                <a:solidFill>
                  <a:srgbClr val="008000"/>
                </a:solidFill>
                <a:latin typeface="Constantia"/>
                <a:cs typeface="Constantia"/>
              </a:rPr>
              <a:t>W</a:t>
            </a:r>
            <a:r>
              <a:rPr sz="5400" dirty="0">
                <a:solidFill>
                  <a:srgbClr val="008000"/>
                </a:solidFill>
                <a:latin typeface="Constantia"/>
                <a:cs typeface="Constantia"/>
              </a:rPr>
              <a:t>hat do we see?</a:t>
            </a:r>
            <a:endParaRPr lang="en-US" sz="5400" dirty="0">
              <a:solidFill>
                <a:srgbClr val="008000"/>
              </a:solidFill>
              <a:latin typeface="Constantia"/>
              <a:cs typeface="Constantia"/>
            </a:endParaRPr>
          </a:p>
        </p:txBody>
      </p:sp>
    </p:spTree>
    <p:extLst>
      <p:ext uri="{BB962C8B-B14F-4D97-AF65-F5344CB8AC3E}">
        <p14:creationId xmlns:p14="http://schemas.microsoft.com/office/powerpoint/2010/main" val="1319840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361764" y="2375647"/>
            <a:ext cx="2256117" cy="1987177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FFFF"/>
                </a:solidFill>
                <a:latin typeface="Constantia"/>
                <a:cs typeface="Constantia"/>
              </a:rPr>
              <a:t>Visionary </a:t>
            </a:r>
          </a:p>
          <a:p>
            <a:pPr algn="ctr"/>
            <a:r>
              <a:rPr lang="en-US" sz="2400" dirty="0">
                <a:solidFill>
                  <a:srgbClr val="FFFFFF"/>
                </a:solidFill>
                <a:latin typeface="Constantia"/>
              </a:rPr>
              <a:t>Restart</a:t>
            </a: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845319" y="3361766"/>
            <a:ext cx="2417152" cy="2256116"/>
          </a:xfrm>
          <a:prstGeom prst="ellipse">
            <a:avLst/>
          </a:prstGeom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Constantia"/>
                <a:cs typeface="Constantia"/>
              </a:rPr>
              <a:t>AU</a:t>
            </a:r>
          </a:p>
          <a:p>
            <a:pPr algn="ctr"/>
            <a:r>
              <a:rPr lang="en-US" sz="2000" dirty="0">
                <a:latin typeface="Constantia"/>
                <a:cs typeface="Constantia"/>
              </a:rPr>
              <a:t>Transfer</a:t>
            </a:r>
          </a:p>
          <a:p>
            <a:pPr algn="ctr"/>
            <a:r>
              <a:rPr lang="en-US" sz="2000" dirty="0">
                <a:latin typeface="Constantia"/>
                <a:cs typeface="Constantia"/>
              </a:rPr>
              <a:t>Partnership</a:t>
            </a:r>
          </a:p>
        </p:txBody>
      </p:sp>
      <p:sp>
        <p:nvSpPr>
          <p:cNvPr id="6" name="Oval 5"/>
          <p:cNvSpPr/>
          <p:nvPr/>
        </p:nvSpPr>
        <p:spPr>
          <a:xfrm>
            <a:off x="926354" y="1568824"/>
            <a:ext cx="2229222" cy="2064872"/>
          </a:xfrm>
          <a:prstGeom prst="ellipse">
            <a:avLst/>
          </a:prstGeom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tantia"/>
                <a:cs typeface="Constantia"/>
              </a:rPr>
              <a:t>Decision</a:t>
            </a:r>
          </a:p>
        </p:txBody>
      </p:sp>
      <p:sp>
        <p:nvSpPr>
          <p:cNvPr id="7" name="Oval 6"/>
          <p:cNvSpPr/>
          <p:nvPr/>
        </p:nvSpPr>
        <p:spPr>
          <a:xfrm>
            <a:off x="3530658" y="4741766"/>
            <a:ext cx="2242614" cy="1981764"/>
          </a:xfrm>
          <a:prstGeom prst="ellipse">
            <a:avLst/>
          </a:prstGeom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latin typeface="Constantia"/>
                <a:cs typeface="Constantia"/>
              </a:rPr>
              <a:t>Enrollment</a:t>
            </a:r>
            <a:r>
              <a:rPr lang="en-US" sz="2000" dirty="0">
                <a:latin typeface="Constantia"/>
                <a:cs typeface="Constantia"/>
              </a:rPr>
              <a:t> </a:t>
            </a:r>
          </a:p>
        </p:txBody>
      </p:sp>
      <p:sp>
        <p:nvSpPr>
          <p:cNvPr id="8" name="Oval 7"/>
          <p:cNvSpPr/>
          <p:nvPr/>
        </p:nvSpPr>
        <p:spPr>
          <a:xfrm>
            <a:off x="1023527" y="4039530"/>
            <a:ext cx="2242614" cy="1981764"/>
          </a:xfrm>
          <a:prstGeom prst="ellipse">
            <a:avLst/>
          </a:prstGeom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latin typeface="Constantia"/>
                <a:cs typeface="Constantia"/>
              </a:rPr>
              <a:t>Financial </a:t>
            </a:r>
          </a:p>
          <a:p>
            <a:pPr algn="ctr"/>
            <a:r>
              <a:rPr lang="en-US" sz="2200" dirty="0">
                <a:latin typeface="Constantia"/>
                <a:cs typeface="Constantia"/>
              </a:rPr>
              <a:t>Subvention</a:t>
            </a:r>
          </a:p>
        </p:txBody>
      </p:sp>
      <p:sp>
        <p:nvSpPr>
          <p:cNvPr id="9" name="Oval 8"/>
          <p:cNvSpPr/>
          <p:nvPr/>
        </p:nvSpPr>
        <p:spPr>
          <a:xfrm>
            <a:off x="5713504" y="1002309"/>
            <a:ext cx="2339791" cy="2045692"/>
          </a:xfrm>
          <a:prstGeom prst="ellipse">
            <a:avLst/>
          </a:prstGeom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dirty="0">
                <a:latin typeface="Constantia"/>
                <a:cs typeface="Constantia"/>
              </a:rPr>
              <a:t>TRACS</a:t>
            </a:r>
          </a:p>
          <a:p>
            <a:pPr algn="ctr"/>
            <a:r>
              <a:rPr lang="en-US" sz="1900" dirty="0">
                <a:latin typeface="Constantia"/>
                <a:cs typeface="Constantia"/>
              </a:rPr>
              <a:t>Accreditation</a:t>
            </a:r>
          </a:p>
        </p:txBody>
      </p:sp>
      <p:sp>
        <p:nvSpPr>
          <p:cNvPr id="10" name="Oval 9"/>
          <p:cNvSpPr/>
          <p:nvPr/>
        </p:nvSpPr>
        <p:spPr>
          <a:xfrm>
            <a:off x="3223704" y="106878"/>
            <a:ext cx="2262697" cy="2029710"/>
          </a:xfrm>
          <a:prstGeom prst="ellipse">
            <a:avLst/>
          </a:prstGeom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Constantia"/>
                <a:cs typeface="Constantia"/>
              </a:rPr>
              <a:t>Renewed</a:t>
            </a:r>
          </a:p>
          <a:p>
            <a:pPr algn="ctr"/>
            <a:r>
              <a:rPr lang="en-US" sz="2000" dirty="0">
                <a:latin typeface="Constantia"/>
                <a:cs typeface="Constantia"/>
              </a:rPr>
              <a:t>Life and Purpose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7380941" y="6275294"/>
            <a:ext cx="1404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accent6">
                    <a:lumMod val="75000"/>
                  </a:schemeClr>
                </a:solidFill>
                <a:latin typeface="Constantia"/>
                <a:cs typeface="Constantia"/>
              </a:rPr>
              <a:t>Gallup </a:t>
            </a:r>
            <a:endParaRPr lang="en-US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484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nstantia"/>
                <a:cs typeface="Constantia"/>
              </a:rPr>
              <a:t>SOLUTIONS</a:t>
            </a:r>
          </a:p>
        </p:txBody>
      </p:sp>
      <p:sp>
        <p:nvSpPr>
          <p:cNvPr id="8" name="Oval 7"/>
          <p:cNvSpPr/>
          <p:nvPr/>
        </p:nvSpPr>
        <p:spPr>
          <a:xfrm>
            <a:off x="3323492" y="2844946"/>
            <a:ext cx="2497016" cy="1953043"/>
          </a:xfrm>
          <a:prstGeom prst="ellipse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tantia"/>
                <a:cs typeface="Constantia"/>
              </a:rPr>
              <a:t>Atlantic Union Conference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00200" y="1479177"/>
            <a:ext cx="5363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Constantia"/>
                <a:cs typeface="Constantia"/>
              </a:rPr>
              <a:t>Atlantic Union College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15153" y="3357256"/>
            <a:ext cx="26087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Constantia"/>
                <a:cs typeface="Constantia"/>
              </a:rPr>
              <a:t>Alumni Association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72200" y="3498301"/>
            <a:ext cx="2631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Constantia"/>
                <a:cs typeface="Constantia"/>
              </a:rPr>
              <a:t>Conferences</a:t>
            </a:r>
          </a:p>
        </p:txBody>
      </p:sp>
      <p:sp>
        <p:nvSpPr>
          <p:cNvPr id="22" name="Up Arrow 21"/>
          <p:cNvSpPr/>
          <p:nvPr/>
        </p:nvSpPr>
        <p:spPr>
          <a:xfrm>
            <a:off x="4452471" y="2196352"/>
            <a:ext cx="268941" cy="627530"/>
          </a:xfrm>
          <a:prstGeom prst="upArrow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5662706" y="3929529"/>
            <a:ext cx="657411" cy="298824"/>
          </a:xfrm>
          <a:prstGeom prst="rightArrow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Left Arrow 25"/>
          <p:cNvSpPr/>
          <p:nvPr/>
        </p:nvSpPr>
        <p:spPr>
          <a:xfrm>
            <a:off x="2618729" y="3723780"/>
            <a:ext cx="762000" cy="283881"/>
          </a:xfrm>
          <a:prstGeom prst="leftArrow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Up Arrow 21">
            <a:extLst>
              <a:ext uri="{FF2B5EF4-FFF2-40B4-BE49-F238E27FC236}">
                <a16:creationId xmlns:a16="http://schemas.microsoft.com/office/drawing/2014/main" id="{DD946FCE-C9A9-4047-93C0-21B7DF2A7015}"/>
              </a:ext>
            </a:extLst>
          </p:cNvPr>
          <p:cNvSpPr/>
          <p:nvPr/>
        </p:nvSpPr>
        <p:spPr>
          <a:xfrm rot="10800000">
            <a:off x="4467913" y="4795232"/>
            <a:ext cx="268941" cy="627530"/>
          </a:xfrm>
          <a:prstGeom prst="upArrow">
            <a:avLst/>
          </a:prstGeom>
          <a:solidFill>
            <a:srgbClr val="FF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459CA1-7817-41E1-955D-EBDD7CCC8301}"/>
              </a:ext>
            </a:extLst>
          </p:cNvPr>
          <p:cNvSpPr txBox="1"/>
          <p:nvPr/>
        </p:nvSpPr>
        <p:spPr>
          <a:xfrm>
            <a:off x="1600200" y="5753686"/>
            <a:ext cx="61229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dirty="0">
                <a:solidFill>
                  <a:prstClr val="black"/>
                </a:solidFill>
                <a:latin typeface="Constantia"/>
                <a:cs typeface="Constantia"/>
              </a:rPr>
              <a:t>Online/Classroom Courses</a:t>
            </a:r>
          </a:p>
        </p:txBody>
      </p:sp>
    </p:spTree>
    <p:extLst>
      <p:ext uri="{BB962C8B-B14F-4D97-AF65-F5344CB8AC3E}">
        <p14:creationId xmlns:p14="http://schemas.microsoft.com/office/powerpoint/2010/main" val="48192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8" grpId="0"/>
      <p:bldP spid="20" grpId="0"/>
      <p:bldP spid="21" grpId="0"/>
      <p:bldP spid="22" grpId="0" animBg="1"/>
      <p:bldP spid="25" grpId="0" animBg="1"/>
      <p:bldP spid="26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9081688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Developmental Stages</a:t>
            </a:r>
          </a:p>
        </p:txBody>
      </p:sp>
      <p:sp>
        <p:nvSpPr>
          <p:cNvPr id="5" name="Isosceles Triangle 4"/>
          <p:cNvSpPr/>
          <p:nvPr/>
        </p:nvSpPr>
        <p:spPr>
          <a:xfrm>
            <a:off x="8382000" y="1828800"/>
            <a:ext cx="258451" cy="258451"/>
          </a:xfrm>
          <a:prstGeom prst="triangle">
            <a:avLst>
              <a:gd name="adj" fmla="val 100000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65493884"/>
      </p:ext>
    </p:extLst>
  </p:cSld>
  <p:clrMapOvr>
    <a:masterClrMapping/>
  </p:clrMapOvr>
  <p:transition spd="slow">
    <p:cov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6391F-D5E2-4E43-A84A-9B34837A0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4915F-2249-444D-A28A-04E6D65F2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Faculty and Alumni Coordination</a:t>
            </a:r>
          </a:p>
          <a:p>
            <a:r>
              <a:rPr lang="en-US" dirty="0"/>
              <a:t>10 – Year Foundation Plan</a:t>
            </a:r>
          </a:p>
          <a:p>
            <a:r>
              <a:rPr lang="en-US" dirty="0"/>
              <a:t>Grassroot study committee </a:t>
            </a:r>
          </a:p>
          <a:p>
            <a:r>
              <a:rPr lang="en-US" dirty="0"/>
              <a:t>Fundraising Initiative</a:t>
            </a:r>
          </a:p>
          <a:p>
            <a:r>
              <a:rPr lang="en-US" dirty="0"/>
              <a:t>Tuition-free – 1</a:t>
            </a:r>
            <a:r>
              <a:rPr lang="en-US" baseline="30000" dirty="0"/>
              <a:t>st</a:t>
            </a:r>
            <a:r>
              <a:rPr lang="en-US" dirty="0"/>
              <a:t> year each student for 4 years</a:t>
            </a:r>
          </a:p>
          <a:p>
            <a:r>
              <a:rPr lang="en-US" dirty="0"/>
              <a:t>Leadership &amp; Board replacement</a:t>
            </a:r>
          </a:p>
          <a:p>
            <a:r>
              <a:rPr lang="en-US" dirty="0"/>
              <a:t>Accreditation in year 5 </a:t>
            </a:r>
          </a:p>
        </p:txBody>
      </p:sp>
    </p:spTree>
    <p:extLst>
      <p:ext uri="{BB962C8B-B14F-4D97-AF65-F5344CB8AC3E}">
        <p14:creationId xmlns:p14="http://schemas.microsoft.com/office/powerpoint/2010/main" val="177207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>
                <a:solidFill>
                  <a:prstClr val="black"/>
                </a:solidFill>
                <a:latin typeface="Constantia" pitchFamily="18" charset="0"/>
              </a:rPr>
              <a:t>ATLANTIC UNION COLLEGE</a:t>
            </a:r>
            <a:br>
              <a:rPr lang="en-US" i="1" dirty="0">
                <a:solidFill>
                  <a:prstClr val="black"/>
                </a:solidFill>
                <a:latin typeface="Constantia" pitchFamily="18" charset="0"/>
              </a:rPr>
            </a:br>
            <a:r>
              <a:rPr lang="en-US" i="1" dirty="0">
                <a:solidFill>
                  <a:prstClr val="black"/>
                </a:solidFill>
                <a:latin typeface="Constantia" pitchFamily="18" charset="0"/>
              </a:rPr>
              <a:t>Case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n-US" sz="3500" b="1" i="1">
                <a:latin typeface="Constantia"/>
                <a:cs typeface="Constantia"/>
              </a:rPr>
              <a:t>By</a:t>
            </a:r>
          </a:p>
          <a:p>
            <a:pPr algn="ctr">
              <a:buNone/>
            </a:pPr>
            <a:endParaRPr lang="en-US" sz="3500" b="1" i="1" dirty="0">
              <a:latin typeface="Constantia"/>
              <a:cs typeface="Constantia"/>
            </a:endParaRPr>
          </a:p>
          <a:p>
            <a:pPr algn="ctr">
              <a:buNone/>
            </a:pPr>
            <a:r>
              <a:rPr lang="en-US" sz="3500" b="1" i="1" dirty="0">
                <a:latin typeface="Constantia"/>
                <a:cs typeface="Constantia"/>
              </a:rPr>
              <a:t>Donald Paul</a:t>
            </a:r>
          </a:p>
          <a:p>
            <a:pPr algn="ctr">
              <a:buNone/>
            </a:pPr>
            <a:r>
              <a:rPr lang="en-US" sz="3500" b="1" i="1" dirty="0">
                <a:latin typeface="Constantia"/>
                <a:cs typeface="Constantia"/>
              </a:rPr>
              <a:t>Rosemarie Brady</a:t>
            </a:r>
          </a:p>
          <a:p>
            <a:pPr algn="ctr">
              <a:buNone/>
            </a:pPr>
            <a:r>
              <a:rPr lang="en-US" sz="3500" b="1" i="1" dirty="0">
                <a:latin typeface="Constantia"/>
                <a:cs typeface="Constantia"/>
              </a:rPr>
              <a:t>Bernard Daisley</a:t>
            </a:r>
          </a:p>
          <a:p>
            <a:pPr algn="ctr">
              <a:buNone/>
            </a:pPr>
            <a:r>
              <a:rPr lang="en-US" sz="3500" b="1" i="1" dirty="0">
                <a:latin typeface="Constantia"/>
                <a:cs typeface="Constantia"/>
              </a:rPr>
              <a:t> Reynold Ferary</a:t>
            </a:r>
          </a:p>
          <a:p>
            <a:pPr algn="ctr">
              <a:buNone/>
            </a:pPr>
            <a:endParaRPr lang="en-US" sz="3500" b="1" i="1" dirty="0">
              <a:latin typeface="Constantia"/>
              <a:cs typeface="Constantia"/>
            </a:endParaRPr>
          </a:p>
          <a:p>
            <a:pPr algn="ctr">
              <a:buNone/>
            </a:pPr>
            <a:r>
              <a:rPr lang="en-US" sz="3500" b="1" i="1" dirty="0" err="1">
                <a:latin typeface="Constantia"/>
                <a:cs typeface="Constantia"/>
              </a:rPr>
              <a:t>Unvirsidad</a:t>
            </a:r>
            <a:r>
              <a:rPr lang="en-US" sz="3500" b="1" i="1" dirty="0">
                <a:latin typeface="Constantia"/>
                <a:cs typeface="Constantia"/>
              </a:rPr>
              <a:t> de Montemorelos</a:t>
            </a:r>
          </a:p>
          <a:p>
            <a:pPr algn="ctr">
              <a:buNone/>
            </a:pPr>
            <a:r>
              <a:rPr lang="en-US" sz="3500" b="1" i="1" dirty="0">
                <a:latin typeface="Constantia"/>
                <a:cs typeface="Constantia"/>
              </a:rPr>
              <a:t>Strategic Management </a:t>
            </a:r>
          </a:p>
          <a:p>
            <a:pPr algn="ctr">
              <a:buNone/>
            </a:pPr>
            <a:r>
              <a:rPr lang="en-US" sz="3500" b="1" i="1" dirty="0"/>
              <a:t>Spring 2018</a:t>
            </a:r>
            <a:endParaRPr lang="en-US" sz="3500" b="1" i="1" dirty="0">
              <a:latin typeface="Constantia"/>
              <a:cs typeface="Constant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528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BD637-8541-4F0C-ABFD-0360C53D8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prstClr val="black"/>
                </a:solidFill>
                <a:latin typeface="Constantia"/>
                <a:cs typeface="Constantia"/>
              </a:rPr>
              <a:t>Goals of this Case Analysis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A4020-B763-4CC8-83AC-B66DC4A1A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lvl="0" indent="-5715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prstClr val="black"/>
                </a:solidFill>
                <a:latin typeface="Constantia"/>
                <a:cs typeface="Constantia"/>
              </a:rPr>
              <a:t>Better understand </a:t>
            </a:r>
            <a:r>
              <a:rPr lang="en-US" sz="4000" i="1" dirty="0">
                <a:solidFill>
                  <a:srgbClr val="E46C0A"/>
                </a:solidFill>
                <a:latin typeface="Constantia"/>
                <a:cs typeface="Constantia"/>
              </a:rPr>
              <a:t>Atlantic Union College</a:t>
            </a:r>
            <a:r>
              <a:rPr lang="en-US" sz="4000" dirty="0">
                <a:solidFill>
                  <a:prstClr val="black"/>
                </a:solidFill>
                <a:latin typeface="Constantia"/>
                <a:cs typeface="Constantia"/>
              </a:rPr>
              <a:t> effective Strategic Management capabilities</a:t>
            </a:r>
          </a:p>
          <a:p>
            <a:pPr marL="0" lvl="0" indent="0">
              <a:spcBef>
                <a:spcPts val="0"/>
              </a:spcBef>
              <a:buNone/>
            </a:pPr>
            <a:endParaRPr lang="en-US" sz="4000" dirty="0">
              <a:solidFill>
                <a:prstClr val="black"/>
              </a:solidFill>
              <a:latin typeface="Constantia"/>
              <a:cs typeface="Constantia"/>
            </a:endParaRPr>
          </a:p>
          <a:p>
            <a:pPr marL="571500" lvl="0" indent="-571500">
              <a:spcBef>
                <a:spcPts val="0"/>
              </a:spcBef>
            </a:pPr>
            <a:r>
              <a:rPr lang="en-US" sz="4000" dirty="0">
                <a:solidFill>
                  <a:prstClr val="black"/>
                </a:solidFill>
                <a:latin typeface="Constantia"/>
                <a:cs typeface="Constantia"/>
              </a:rPr>
              <a:t>Recommend </a:t>
            </a:r>
            <a:r>
              <a:rPr lang="en-US" sz="4000" i="1" dirty="0">
                <a:solidFill>
                  <a:srgbClr val="FF0000"/>
                </a:solidFill>
                <a:latin typeface="Constantia"/>
                <a:cs typeface="Constantia"/>
              </a:rPr>
              <a:t>appropriate</a:t>
            </a:r>
            <a:r>
              <a:rPr lang="en-US" sz="4000" dirty="0">
                <a:solidFill>
                  <a:prstClr val="black"/>
                </a:solidFill>
                <a:latin typeface="Constantia"/>
                <a:cs typeface="Constantia"/>
              </a:rPr>
              <a:t> action to  needed to </a:t>
            </a:r>
            <a:r>
              <a:rPr lang="en-US" sz="4000" i="1" dirty="0">
                <a:solidFill>
                  <a:srgbClr val="FF0000"/>
                </a:solidFill>
                <a:latin typeface="Constantia"/>
                <a:cs typeface="Constantia"/>
              </a:rPr>
              <a:t>transform</a:t>
            </a:r>
            <a:r>
              <a:rPr lang="en-US" sz="4000" dirty="0">
                <a:solidFill>
                  <a:prstClr val="black"/>
                </a:solidFill>
                <a:latin typeface="Constantia"/>
                <a:cs typeface="Constantia"/>
              </a:rPr>
              <a:t> and </a:t>
            </a:r>
            <a:r>
              <a:rPr lang="en-US" sz="4000" i="1" dirty="0">
                <a:solidFill>
                  <a:srgbClr val="FF0000"/>
                </a:solidFill>
                <a:latin typeface="Constantia"/>
                <a:cs typeface="Constantia"/>
              </a:rPr>
              <a:t>save</a:t>
            </a:r>
            <a:r>
              <a:rPr lang="en-US" sz="4000" dirty="0">
                <a:solidFill>
                  <a:prstClr val="black"/>
                </a:solidFill>
                <a:latin typeface="Constantia"/>
                <a:cs typeface="Constantia"/>
              </a:rPr>
              <a:t> this historical Adventist institution.</a:t>
            </a:r>
          </a:p>
        </p:txBody>
      </p:sp>
    </p:spTree>
    <p:extLst>
      <p:ext uri="{BB962C8B-B14F-4D97-AF65-F5344CB8AC3E}">
        <p14:creationId xmlns:p14="http://schemas.microsoft.com/office/powerpoint/2010/main" val="3625295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8684" y="513696"/>
            <a:ext cx="6851650" cy="69653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Constantia"/>
                <a:cs typeface="Constantia"/>
              </a:rPr>
              <a:t>THE PROCESS</a:t>
            </a:r>
            <a:br>
              <a:rPr lang="en-US" b="1" dirty="0">
                <a:latin typeface="Constantia"/>
                <a:cs typeface="Constantia"/>
              </a:rPr>
            </a:br>
            <a:endParaRPr lang="en-US" b="1" dirty="0">
              <a:latin typeface="Constantia"/>
              <a:cs typeface="Constant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8471" y="1077481"/>
            <a:ext cx="3018118" cy="80510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600" dirty="0">
              <a:latin typeface="Constantia"/>
              <a:cs typeface="Constantia"/>
            </a:endParaRPr>
          </a:p>
          <a:p>
            <a:pPr marL="0" indent="0">
              <a:buNone/>
            </a:pPr>
            <a:endParaRPr lang="en-US" sz="3600" dirty="0">
              <a:latin typeface="Constantia"/>
              <a:cs typeface="Constantia"/>
            </a:endParaRPr>
          </a:p>
          <a:p>
            <a:endParaRPr lang="en-US" sz="3600" dirty="0">
              <a:latin typeface="Constantia"/>
              <a:cs typeface="Constantia"/>
            </a:endParaRPr>
          </a:p>
        </p:txBody>
      </p:sp>
      <p:sp>
        <p:nvSpPr>
          <p:cNvPr id="9" name="Chevron 8"/>
          <p:cNvSpPr/>
          <p:nvPr/>
        </p:nvSpPr>
        <p:spPr>
          <a:xfrm>
            <a:off x="2465296" y="2423459"/>
            <a:ext cx="3645646" cy="1807882"/>
          </a:xfrm>
          <a:prstGeom prst="chevron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tantia"/>
                <a:cs typeface="Constantia"/>
              </a:rPr>
              <a:t>Develop </a:t>
            </a:r>
            <a:r>
              <a:rPr lang="en-US" sz="2300" dirty="0">
                <a:latin typeface="Constantia"/>
                <a:cs typeface="Constantia"/>
              </a:rPr>
              <a:t>Partnerships</a:t>
            </a:r>
          </a:p>
        </p:txBody>
      </p:sp>
      <p:sp>
        <p:nvSpPr>
          <p:cNvPr id="10" name="Chevron 9"/>
          <p:cNvSpPr/>
          <p:nvPr/>
        </p:nvSpPr>
        <p:spPr>
          <a:xfrm>
            <a:off x="5348943" y="2423459"/>
            <a:ext cx="3466353" cy="1807882"/>
          </a:xfrm>
          <a:prstGeom prst="chevron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onstantia"/>
                <a:cs typeface="Constantia"/>
              </a:rPr>
              <a:t>Structural</a:t>
            </a:r>
          </a:p>
          <a:p>
            <a:pPr algn="ctr"/>
            <a:r>
              <a:rPr lang="en-US" sz="2400" dirty="0">
                <a:latin typeface="Constantia"/>
                <a:cs typeface="Constantia"/>
              </a:rPr>
              <a:t>Changes</a:t>
            </a:r>
          </a:p>
        </p:txBody>
      </p:sp>
      <p:sp>
        <p:nvSpPr>
          <p:cNvPr id="5" name="Pentagon 4"/>
          <p:cNvSpPr/>
          <p:nvPr/>
        </p:nvSpPr>
        <p:spPr>
          <a:xfrm>
            <a:off x="343648" y="2435412"/>
            <a:ext cx="2868705" cy="1792941"/>
          </a:xfrm>
          <a:prstGeom prst="homePlat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sz="2400" dirty="0">
                <a:latin typeface="Constantia"/>
                <a:cs typeface="Constantia"/>
              </a:rPr>
              <a:t>Attracting</a:t>
            </a:r>
          </a:p>
          <a:p>
            <a:pPr marL="0" indent="0" algn="ctr">
              <a:buNone/>
            </a:pPr>
            <a:r>
              <a:rPr lang="en-US" sz="2400" dirty="0">
                <a:latin typeface="Constantia"/>
                <a:cs typeface="Constantia"/>
              </a:rPr>
              <a:t>Students</a:t>
            </a:r>
          </a:p>
        </p:txBody>
      </p:sp>
    </p:spTree>
    <p:extLst>
      <p:ext uri="{BB962C8B-B14F-4D97-AF65-F5344CB8AC3E}">
        <p14:creationId xmlns:p14="http://schemas.microsoft.com/office/powerpoint/2010/main" val="3263399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530" y="470397"/>
            <a:ext cx="6851650" cy="116031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Constantia"/>
                <a:cs typeface="Constantia"/>
              </a:rPr>
              <a:t>Assumptions…</a:t>
            </a:r>
            <a:br>
              <a:rPr lang="en-US" dirty="0">
                <a:latin typeface="Constantia"/>
                <a:cs typeface="Constantia"/>
              </a:rPr>
            </a:br>
            <a:endParaRPr lang="en-US" dirty="0">
              <a:latin typeface="Constantia"/>
              <a:cs typeface="Constanti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0447" y="1636397"/>
            <a:ext cx="8262131" cy="2203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30000"/>
              </a:spcBef>
              <a:defRPr/>
            </a:pPr>
            <a:r>
              <a:rPr lang="en-US" sz="3600" dirty="0">
                <a:latin typeface="Constantia"/>
                <a:cs typeface="Constantia"/>
              </a:rPr>
              <a:t>1</a:t>
            </a:r>
          </a:p>
          <a:p>
            <a:pPr algn="ctr">
              <a:spcBef>
                <a:spcPct val="30000"/>
              </a:spcBef>
              <a:defRPr/>
            </a:pPr>
            <a:r>
              <a:rPr lang="en-US" sz="4400" dirty="0">
                <a:latin typeface="Constantia"/>
                <a:cs typeface="Constantia"/>
              </a:rPr>
              <a:t>Education is inextricably linked to God’s plan of Salvation.</a:t>
            </a:r>
          </a:p>
        </p:txBody>
      </p:sp>
    </p:spTree>
    <p:extLst>
      <p:ext uri="{BB962C8B-B14F-4D97-AF65-F5344CB8AC3E}">
        <p14:creationId xmlns:p14="http://schemas.microsoft.com/office/powerpoint/2010/main" val="1779815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588" y="394167"/>
            <a:ext cx="6110941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Constantia"/>
                <a:cs typeface="Constantia"/>
              </a:rPr>
              <a:t>Assumptions…</a:t>
            </a:r>
            <a:br>
              <a:rPr lang="en-US" dirty="0">
                <a:latin typeface="Constantia"/>
                <a:cs typeface="Constantia"/>
              </a:rPr>
            </a:br>
            <a:endParaRPr lang="en-US" dirty="0">
              <a:latin typeface="Constantia"/>
              <a:cs typeface="Constant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947" y="1018972"/>
            <a:ext cx="8413912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latin typeface="Constantia"/>
                <a:cs typeface="Constantia"/>
              </a:rPr>
              <a:t>2</a:t>
            </a:r>
          </a:p>
          <a:p>
            <a:pPr marL="0" indent="0" algn="ctr">
              <a:buNone/>
            </a:pPr>
            <a:endParaRPr lang="en-US" sz="3600" dirty="0">
              <a:latin typeface="Constantia"/>
              <a:cs typeface="Constantia"/>
            </a:endParaRPr>
          </a:p>
          <a:p>
            <a:pPr marL="0" lvl="0" indent="0" algn="ctr">
              <a:spcBef>
                <a:spcPct val="30000"/>
              </a:spcBef>
              <a:buNone/>
              <a:defRPr/>
            </a:pPr>
            <a:r>
              <a:rPr lang="en-US" sz="4000" dirty="0">
                <a:solidFill>
                  <a:prstClr val="black"/>
                </a:solidFill>
                <a:latin typeface="Constantia"/>
                <a:cs typeface="Constantia"/>
              </a:rPr>
              <a:t>Every Union is obligated to offer quality educational opportunities to the youths of the constituency.</a:t>
            </a:r>
            <a:r>
              <a:rPr lang="en-US" sz="3600" dirty="0">
                <a:solidFill>
                  <a:prstClr val="black"/>
                </a:solidFill>
                <a:latin typeface="Constantia"/>
                <a:cs typeface="Constanti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49619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588" y="349344"/>
            <a:ext cx="8931275" cy="1143000"/>
          </a:xfrm>
        </p:spPr>
        <p:txBody>
          <a:bodyPr>
            <a:noAutofit/>
          </a:bodyPr>
          <a:lstStyle/>
          <a:p>
            <a:pPr algn="l"/>
            <a:r>
              <a:rPr lang="en-US" sz="4000" dirty="0">
                <a:latin typeface="Constantia"/>
                <a:cs typeface="Constantia"/>
              </a:rPr>
              <a:t>Assumptions…</a:t>
            </a:r>
            <a:br>
              <a:rPr lang="en-US" sz="4000" dirty="0">
                <a:latin typeface="Constantia"/>
                <a:cs typeface="Constantia"/>
              </a:rPr>
            </a:br>
            <a:endParaRPr lang="en-US" sz="4000" dirty="0">
              <a:latin typeface="Constantia"/>
              <a:cs typeface="Constant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999" y="1104902"/>
            <a:ext cx="8688535" cy="249994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000" dirty="0">
                <a:cs typeface="Constantia"/>
              </a:rPr>
              <a:t>3.</a:t>
            </a:r>
          </a:p>
          <a:p>
            <a:pPr marL="0" indent="0">
              <a:buNone/>
            </a:pPr>
            <a:r>
              <a:rPr lang="en-US" sz="3000" dirty="0">
                <a:cs typeface="Constantia"/>
              </a:rPr>
              <a:t>If a Union approaches 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  <a:cs typeface="Constantia"/>
              </a:rPr>
              <a:t>Salvation</a:t>
            </a:r>
            <a:r>
              <a:rPr lang="en-US" sz="3000" dirty="0">
                <a:cs typeface="Constantia"/>
              </a:rPr>
              <a:t> as different from </a:t>
            </a:r>
            <a:r>
              <a:rPr lang="en-US" sz="3000" b="1" i="1" dirty="0">
                <a:solidFill>
                  <a:srgbClr val="FF6600"/>
                </a:solidFill>
                <a:cs typeface="Constantia"/>
              </a:rPr>
              <a:t>education</a:t>
            </a:r>
            <a:r>
              <a:rPr lang="en-US" sz="3000" dirty="0">
                <a:cs typeface="Constantia"/>
              </a:rPr>
              <a:t>, the Union unintentionally communicates a false dichotomy—that one’s </a:t>
            </a:r>
            <a:r>
              <a:rPr lang="en-US" sz="3000" b="1" i="1" dirty="0">
                <a:solidFill>
                  <a:srgbClr val="FF6600"/>
                </a:solidFill>
                <a:cs typeface="Constantia"/>
              </a:rPr>
              <a:t>education</a:t>
            </a:r>
            <a:r>
              <a:rPr lang="en-US" sz="3000" dirty="0">
                <a:solidFill>
                  <a:srgbClr val="FF6600"/>
                </a:solidFill>
                <a:cs typeface="Constantia"/>
              </a:rPr>
              <a:t> </a:t>
            </a:r>
            <a:r>
              <a:rPr lang="en-US" sz="3000" dirty="0">
                <a:cs typeface="Constantia"/>
              </a:rPr>
              <a:t>can be divorced from one’s </a:t>
            </a:r>
            <a:r>
              <a:rPr lang="en-US" sz="3000" b="1" i="1" dirty="0">
                <a:solidFill>
                  <a:srgbClr val="FF6600"/>
                </a:solidFill>
                <a:cs typeface="Constantia"/>
              </a:rPr>
              <a:t>spirituality</a:t>
            </a:r>
            <a:r>
              <a:rPr lang="en-US" sz="3000" dirty="0">
                <a:cs typeface="Constantia"/>
              </a:rPr>
              <a:t>. </a:t>
            </a:r>
          </a:p>
          <a:p>
            <a:pPr marL="0" indent="0">
              <a:buNone/>
            </a:pPr>
            <a:r>
              <a:rPr lang="en-US" sz="3000" dirty="0">
                <a:cs typeface="Constantia"/>
              </a:rPr>
              <a:t> </a:t>
            </a:r>
          </a:p>
          <a:p>
            <a:pPr marL="0" indent="0">
              <a:buNone/>
            </a:pPr>
            <a:endParaRPr lang="en-US" sz="3000" dirty="0">
              <a:latin typeface="Constantia"/>
              <a:cs typeface="Constantia"/>
            </a:endParaRPr>
          </a:p>
          <a:p>
            <a:endParaRPr lang="en-US" sz="3000" dirty="0">
              <a:latin typeface="Constantia"/>
              <a:cs typeface="Constantia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35952" y="5181599"/>
            <a:ext cx="2853765" cy="124310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>
                <a:solidFill>
                  <a:srgbClr val="FFFFFF"/>
                </a:solidFill>
                <a:latin typeface="Constantia"/>
                <a:cs typeface="Constantia"/>
              </a:rPr>
              <a:t>Education</a:t>
            </a: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586939" y="5154706"/>
            <a:ext cx="2853765" cy="124310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>
                <a:solidFill>
                  <a:srgbClr val="FFFFFF"/>
                </a:solidFill>
                <a:latin typeface="Constantia"/>
                <a:cs typeface="Constantia"/>
              </a:rPr>
              <a:t>Spirituality</a:t>
            </a: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003175" y="4108824"/>
            <a:ext cx="2853765" cy="124310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>
                <a:solidFill>
                  <a:srgbClr val="FFFFFF"/>
                </a:solidFill>
                <a:latin typeface="Constantia"/>
                <a:cs typeface="Constantia"/>
              </a:rPr>
              <a:t>Salvation</a:t>
            </a:r>
            <a:endParaRPr lang="en-US" sz="36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548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</p:cTn>
                        </p:par>
                      </p:childTnLst>
                    </p:cTn>
                  </p:par>
                  <p:par>
                    <p:cTn id="5" fill="hold">
                      <p:stCondLst>
                        <p:cond delay="indefinite"/>
                      </p:stCondLst>
                      <p:childTnLst>
                        <p:par>
                          <p:cTn id="6" fill="hold">
                            <p:stCondLst>
                              <p:cond delay="0"/>
                            </p:stCondLst>
                            <p:childTnLst>
                              <p:par>
                                <p:cTn id="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36" y="305997"/>
            <a:ext cx="8344150" cy="1450153"/>
          </a:xfrm>
        </p:spPr>
        <p:txBody>
          <a:bodyPr>
            <a:normAutofit/>
          </a:bodyPr>
          <a:lstStyle/>
          <a:p>
            <a:pPr algn="l"/>
            <a:r>
              <a:rPr lang="en-US" sz="4000" dirty="0">
                <a:solidFill>
                  <a:srgbClr val="000000"/>
                </a:solidFill>
                <a:latin typeface="Constantia"/>
                <a:cs typeface="Constantia"/>
                <a:sym typeface="Skia" charset="0"/>
              </a:rPr>
              <a:t>Assumptions…</a:t>
            </a:r>
            <a:endParaRPr lang="en-US" sz="4000" dirty="0">
              <a:solidFill>
                <a:srgbClr val="000000"/>
              </a:solidFill>
              <a:latin typeface="Constantia"/>
              <a:cs typeface="Constant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293" y="1816487"/>
            <a:ext cx="8751981" cy="2083160"/>
          </a:xfrm>
        </p:spPr>
        <p:txBody>
          <a:bodyPr>
            <a:noAutofit/>
          </a:bodyPr>
          <a:lstStyle/>
          <a:p>
            <a:pPr marL="39688" indent="0" algn="ctr">
              <a:lnSpc>
                <a:spcPct val="110000"/>
              </a:lnSpc>
              <a:spcBef>
                <a:spcPts val="2100"/>
              </a:spcBef>
              <a:buNone/>
              <a:tabLst>
                <a:tab pos="673100" algn="l"/>
                <a:tab pos="952500" algn="l"/>
              </a:tabLst>
              <a:defRPr/>
            </a:pPr>
            <a:r>
              <a:rPr lang="en-US" sz="3600" dirty="0">
                <a:solidFill>
                  <a:srgbClr val="000000"/>
                </a:solidFill>
                <a:latin typeface="Constantia"/>
                <a:cs typeface="Constantia"/>
              </a:rPr>
              <a:t>4</a:t>
            </a:r>
          </a:p>
          <a:p>
            <a:pPr marL="39688" indent="0" algn="ctr">
              <a:lnSpc>
                <a:spcPct val="110000"/>
              </a:lnSpc>
              <a:spcBef>
                <a:spcPts val="2100"/>
              </a:spcBef>
              <a:buNone/>
              <a:tabLst>
                <a:tab pos="673100" algn="l"/>
                <a:tab pos="952500" algn="l"/>
              </a:tabLst>
              <a:defRPr/>
            </a:pPr>
            <a:r>
              <a:rPr lang="en-US" sz="3600" dirty="0">
                <a:solidFill>
                  <a:srgbClr val="000000"/>
                </a:solidFill>
                <a:latin typeface="Constantia"/>
                <a:cs typeface="Constantia"/>
              </a:rPr>
              <a:t>Today’s church membership must be </a:t>
            </a:r>
            <a:r>
              <a:rPr lang="en-US" sz="3600" i="1" dirty="0">
                <a:solidFill>
                  <a:srgbClr val="E46C0A"/>
                </a:solidFill>
                <a:latin typeface="Constantia"/>
                <a:cs typeface="Constantia"/>
              </a:rPr>
              <a:t>rightly trained </a:t>
            </a:r>
            <a:r>
              <a:rPr lang="en-US" sz="3600" dirty="0">
                <a:latin typeface="Constantia"/>
                <a:cs typeface="Constantia"/>
              </a:rPr>
              <a:t>for</a:t>
            </a:r>
            <a:r>
              <a:rPr lang="en-US" sz="3600" i="1" dirty="0">
                <a:latin typeface="Constantia"/>
                <a:cs typeface="Constantia"/>
              </a:rPr>
              <a:t> </a:t>
            </a:r>
            <a:r>
              <a:rPr lang="en-US" sz="3600" dirty="0">
                <a:latin typeface="Constantia"/>
                <a:cs typeface="Constantia"/>
              </a:rPr>
              <a:t>tomorrow’s tasks</a:t>
            </a:r>
          </a:p>
        </p:txBody>
      </p:sp>
    </p:spTree>
    <p:extLst>
      <p:ext uri="{BB962C8B-B14F-4D97-AF65-F5344CB8AC3E}">
        <p14:creationId xmlns:p14="http://schemas.microsoft.com/office/powerpoint/2010/main" val="2980388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n-US" i="1" dirty="0">
                <a:solidFill>
                  <a:srgbClr val="A40000"/>
                </a:solidFill>
                <a:latin typeface="Constantia" pitchFamily="18" charset="0"/>
              </a:rPr>
            </a:br>
            <a:r>
              <a:rPr lang="en-US" i="1" dirty="0">
                <a:solidFill>
                  <a:srgbClr val="A40000"/>
                </a:solidFill>
                <a:latin typeface="Constantia" pitchFamily="18" charset="0"/>
              </a:rPr>
              <a:t>ATLANTIC UNION COLLEGE</a:t>
            </a:r>
            <a:br>
              <a:rPr lang="en-US" i="1" dirty="0">
                <a:solidFill>
                  <a:srgbClr val="A40000"/>
                </a:solidFill>
                <a:latin typeface="Constantia" pitchFamily="18" charset="0"/>
              </a:rPr>
            </a:b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0DE7EA1-D7DA-402F-9F9D-B7185628F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35769"/>
          </a:xfrm>
        </p:spPr>
        <p:txBody>
          <a:bodyPr/>
          <a:lstStyle/>
          <a:p>
            <a:r>
              <a:rPr lang="en-US" dirty="0"/>
              <a:t>Founded </a:t>
            </a:r>
          </a:p>
          <a:p>
            <a:pPr lvl="1"/>
            <a:r>
              <a:rPr lang="en-US" dirty="0"/>
              <a:t>February 5, 1882 </a:t>
            </a:r>
          </a:p>
          <a:p>
            <a:pPr lvl="1"/>
            <a:r>
              <a:rPr lang="en-US" dirty="0"/>
              <a:t>Stephen Nelson Haskell</a:t>
            </a:r>
          </a:p>
          <a:p>
            <a:pPr lvl="1"/>
            <a:r>
              <a:rPr lang="en-US" dirty="0"/>
              <a:t>April 19, 1882 – First day of class</a:t>
            </a:r>
          </a:p>
          <a:p>
            <a:r>
              <a:rPr lang="en-US" dirty="0"/>
              <a:t>Location</a:t>
            </a:r>
          </a:p>
          <a:p>
            <a:pPr lvl="1"/>
            <a:r>
              <a:rPr lang="en-US" dirty="0"/>
              <a:t>South Lancaster</a:t>
            </a:r>
          </a:p>
          <a:p>
            <a:r>
              <a:rPr lang="en-US" dirty="0"/>
              <a:t>Target population</a:t>
            </a:r>
          </a:p>
          <a:p>
            <a:pPr lvl="1"/>
            <a:r>
              <a:rPr lang="en-US" dirty="0"/>
              <a:t>Northeast of the United States and Bermuda</a:t>
            </a:r>
          </a:p>
          <a:p>
            <a:pPr lvl="1"/>
            <a:r>
              <a:rPr lang="en-US" dirty="0"/>
              <a:t>Over 123,000 membership</a:t>
            </a:r>
          </a:p>
        </p:txBody>
      </p:sp>
    </p:spTree>
    <p:extLst>
      <p:ext uri="{BB962C8B-B14F-4D97-AF65-F5344CB8AC3E}">
        <p14:creationId xmlns:p14="http://schemas.microsoft.com/office/powerpoint/2010/main" val="3245317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3109</TotalTime>
  <Words>718</Words>
  <Application>Microsoft Office PowerPoint</Application>
  <PresentationFormat>On-screen Show (4:3)</PresentationFormat>
  <Paragraphs>155</Paragraphs>
  <Slides>16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Constantia</vt:lpstr>
      <vt:lpstr>Office Theme</vt:lpstr>
      <vt:lpstr>ATLANTIC UNION COLLEGE Case Analysis</vt:lpstr>
      <vt:lpstr>ATLANTIC UNION COLLEGE Case Analysis</vt:lpstr>
      <vt:lpstr>Goals of this Case Analysis</vt:lpstr>
      <vt:lpstr>THE PROCESS </vt:lpstr>
      <vt:lpstr>Assumptions… </vt:lpstr>
      <vt:lpstr>Assumptions… </vt:lpstr>
      <vt:lpstr>Assumptions… </vt:lpstr>
      <vt:lpstr>Assumptions…</vt:lpstr>
      <vt:lpstr> ATLANTIC UNION COLLEGE </vt:lpstr>
      <vt:lpstr>PowerPoint Presentation</vt:lpstr>
      <vt:lpstr>AUC ACCOMPLISHMENTS</vt:lpstr>
      <vt:lpstr>What do we see?</vt:lpstr>
      <vt:lpstr>PowerPoint Presentation</vt:lpstr>
      <vt:lpstr>SOLUTIONS</vt:lpstr>
      <vt:lpstr>Developmental Stages</vt:lpstr>
      <vt:lpstr>RECOMMENDATIONS</vt:lpstr>
    </vt:vector>
  </TitlesOfParts>
  <Company>northeastern conference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Presenter</dc:title>
  <dc:creator>walton rose</dc:creator>
  <cp:lastModifiedBy>Donald Paul</cp:lastModifiedBy>
  <cp:revision>62</cp:revision>
  <cp:lastPrinted>2018-02-15T20:14:15Z</cp:lastPrinted>
  <dcterms:created xsi:type="dcterms:W3CDTF">2018-02-15T11:43:36Z</dcterms:created>
  <dcterms:modified xsi:type="dcterms:W3CDTF">2019-09-16T20:34:15Z</dcterms:modified>
</cp:coreProperties>
</file>