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63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C56033B-4D93-4BDF-A51E-1F421C9079F3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FCC8EE-E268-481F-9413-7539118F4B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/>
              <a:t>CDAD Financial Statements and Annual Shareholders Report as of December 31, 2017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Course: Corporate Finance </a:t>
            </a:r>
          </a:p>
          <a:p>
            <a:r>
              <a:rPr lang="en-US" dirty="0" smtClean="0"/>
              <a:t>Montemorelos University</a:t>
            </a:r>
          </a:p>
          <a:p>
            <a:r>
              <a:rPr lang="en-US" dirty="0" smtClean="0"/>
              <a:t>Dr. Pedro Gonzales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59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961476"/>
              </p:ext>
            </p:extLst>
          </p:nvPr>
        </p:nvGraphicFramePr>
        <p:xfrm>
          <a:off x="1828800" y="457200"/>
          <a:ext cx="5638800" cy="51816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6625"/>
                <a:gridCol w="961423"/>
                <a:gridCol w="691361"/>
                <a:gridCol w="1025391"/>
                <a:gridCol w="562577"/>
                <a:gridCol w="961423"/>
              </a:tblGrid>
              <a:tr h="45806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Profit and Loss Statement of CDAD as of 12/31/2018</a:t>
                      </a:r>
                      <a:endParaRPr lang="en-US" sz="1100" b="0" i="0" u="none" strike="noStrike">
                        <a:solidFill>
                          <a:srgbClr val="C0504D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0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Expenses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Investment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% Gain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Gain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Less Wages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-$8,000.00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$70,000.00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Less Wages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-$8,000.00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4715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175,000.00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$175,000.00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Less Wages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-$8,000.00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$40,000.00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Less Wages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-$8,000.00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150,000.00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$30,000.00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Less Wages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-$8,000.00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47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Gross Profit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sng" strike="noStrike">
                          <a:effectLst/>
                        </a:rPr>
                        <a:t>$278,000.00</a:t>
                      </a:r>
                      <a:endParaRPr lang="en-US" sz="11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6455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Interest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-$180,000.00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4715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Less 30% taxes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sng" strike="noStrike">
                          <a:effectLst/>
                        </a:rPr>
                        <a:t>-$83,400.00</a:t>
                      </a:r>
                      <a:endParaRPr lang="en-US" sz="11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7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Net Profit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sng" strike="noStrike" dirty="0">
                          <a:effectLst/>
                        </a:rPr>
                        <a:t>$14,600.00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140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95166"/>
              </p:ext>
            </p:extLst>
          </p:nvPr>
        </p:nvGraphicFramePr>
        <p:xfrm>
          <a:off x="1066800" y="609600"/>
          <a:ext cx="6324599" cy="4323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5476"/>
                <a:gridCol w="1173501"/>
                <a:gridCol w="843866"/>
                <a:gridCol w="1094389"/>
                <a:gridCol w="843866"/>
                <a:gridCol w="1173501"/>
              </a:tblGrid>
              <a:tr h="46788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Balance Sheet of CDAD Inc., as of December 31, 2017</a:t>
                      </a:r>
                      <a:endParaRPr lang="en-US" sz="1100" b="0" i="0" u="none" strike="noStrike">
                        <a:solidFill>
                          <a:srgbClr val="C0504D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788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Assets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Liabilities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4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Cash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$400,000.00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$400,000.00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4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Net Profit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$14,600.00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Stockholder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$600,000.00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4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Properties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sng" strike="noStrike">
                          <a:effectLst/>
                        </a:rPr>
                        <a:t>$600,000.00</a:t>
                      </a:r>
                      <a:endParaRPr lang="en-US" sz="11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Equity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sng" strike="noStrike">
                          <a:effectLst/>
                        </a:rPr>
                        <a:t>$14,600.00</a:t>
                      </a:r>
                      <a:endParaRPr lang="en-US" sz="11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4686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sng" strike="noStrike">
                          <a:effectLst/>
                        </a:rPr>
                        <a:t>$1,014,600.00</a:t>
                      </a:r>
                      <a:endParaRPr lang="en-US" sz="11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sng" strike="noStrike" dirty="0">
                          <a:effectLst/>
                        </a:rPr>
                        <a:t>$1,014,600.00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59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30480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Annual Shareholders Report of CDAD Inc., as of December 31, 2017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Initial $400,000 cash was allocated as follows: </a:t>
            </a:r>
          </a:p>
          <a:p>
            <a:pPr lvl="0"/>
            <a:r>
              <a:rPr lang="en-US" dirty="0"/>
              <a:t>Investment 		$300,000</a:t>
            </a:r>
          </a:p>
          <a:p>
            <a:pPr lvl="0"/>
            <a:r>
              <a:rPr lang="en-US" dirty="0"/>
              <a:t>Reserve		$100,000</a:t>
            </a:r>
          </a:p>
          <a:p>
            <a:r>
              <a:rPr lang="en-US" dirty="0"/>
              <a:t>Assets were as follows:</a:t>
            </a:r>
          </a:p>
          <a:p>
            <a:pPr lvl="0"/>
            <a:r>
              <a:rPr lang="en-US" dirty="0"/>
              <a:t>Cash			$400,000  (Current asset)</a:t>
            </a:r>
          </a:p>
          <a:p>
            <a:pPr lvl="0"/>
            <a:r>
              <a:rPr lang="en-US" dirty="0"/>
              <a:t>Equipment		$600,000  (Fixed asset)</a:t>
            </a:r>
          </a:p>
          <a:p>
            <a:r>
              <a:rPr lang="en-US" dirty="0"/>
              <a:t>Capital investment:  </a:t>
            </a:r>
          </a:p>
          <a:p>
            <a:pPr lvl="0"/>
            <a:r>
              <a:rPr lang="en-US" dirty="0"/>
              <a:t>Debt		$400,000</a:t>
            </a:r>
          </a:p>
          <a:p>
            <a:pPr lvl="0"/>
            <a:r>
              <a:rPr lang="en-US" dirty="0"/>
              <a:t>Shareholders	$600,000</a:t>
            </a:r>
          </a:p>
          <a:p>
            <a:r>
              <a:rPr lang="en-US" dirty="0"/>
              <a:t> </a:t>
            </a:r>
          </a:p>
          <a:p>
            <a:r>
              <a:rPr lang="en-US" dirty="0" smtClean="0">
                <a:effectLst/>
              </a:rPr>
              <a:t>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53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381000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During this fiscal year of 2017, a total of $655,000 was invested at five (5) events with total returns of $278,000 which equals to approximately 42%.</a:t>
            </a:r>
          </a:p>
          <a:p>
            <a:r>
              <a:rPr lang="en-US" dirty="0" smtClean="0"/>
              <a:t>CDAD covered all operating expenses, taxes, 15% debt interest, and shareholder investment returns of 30% with a net profit of $14,600 for said period.</a:t>
            </a:r>
          </a:p>
          <a:p>
            <a:r>
              <a:rPr lang="en-US" dirty="0" smtClean="0"/>
              <a:t> </a:t>
            </a:r>
          </a:p>
          <a:p>
            <a:r>
              <a:rPr lang="en-US" b="1" u="sng" dirty="0" smtClean="0"/>
              <a:t>Summary </a:t>
            </a:r>
            <a:endParaRPr lang="en-US" dirty="0" smtClean="0"/>
          </a:p>
          <a:p>
            <a:r>
              <a:rPr lang="en-US" dirty="0" smtClean="0"/>
              <a:t>A review and audit of the financial statements reveal that this company remains profitable.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0572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990600"/>
            <a:ext cx="5486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effectLst/>
              </a:rPr>
              <a:t>Submitted </a:t>
            </a:r>
            <a:r>
              <a:rPr lang="en-US" sz="3200" b="1" dirty="0" smtClean="0"/>
              <a:t>by:</a:t>
            </a:r>
          </a:p>
          <a:p>
            <a:endParaRPr lang="en-US" sz="3200" b="1" dirty="0">
              <a:effectLst/>
            </a:endParaRPr>
          </a:p>
          <a:p>
            <a:endParaRPr lang="en-US" sz="3200" b="1" dirty="0" smtClean="0"/>
          </a:p>
          <a:p>
            <a:r>
              <a:rPr lang="en-US" sz="3200" b="1" dirty="0" smtClean="0">
                <a:effectLst/>
              </a:rPr>
              <a:t>Group #4</a:t>
            </a:r>
          </a:p>
          <a:p>
            <a:r>
              <a:rPr lang="en-US" sz="3200" b="1" dirty="0" smtClean="0"/>
              <a:t>Charles</a:t>
            </a:r>
            <a:r>
              <a:rPr lang="en-US" sz="3200" b="1" dirty="0" smtClean="0">
                <a:effectLst/>
              </a:rPr>
              <a:t>, Donald, </a:t>
            </a:r>
            <a:r>
              <a:rPr lang="en-US" sz="3200" b="1" dirty="0" err="1" smtClean="0">
                <a:effectLst/>
              </a:rPr>
              <a:t>Amstrong</a:t>
            </a:r>
            <a:r>
              <a:rPr lang="en-US" sz="3200" b="1" dirty="0" smtClean="0">
                <a:effectLst/>
              </a:rPr>
              <a:t> &amp; Donovan</a:t>
            </a:r>
          </a:p>
          <a:p>
            <a:endParaRPr lang="en-US" sz="3200" b="1" dirty="0" smtClean="0">
              <a:effectLst/>
            </a:endParaRPr>
          </a:p>
          <a:p>
            <a:r>
              <a:rPr lang="en-US" sz="3200" b="1" dirty="0" smtClean="0">
                <a:effectLst/>
              </a:rPr>
              <a:t>Investment Management Corp. LLC</a:t>
            </a:r>
          </a:p>
          <a:p>
            <a:r>
              <a:rPr lang="en-US" sz="3200" b="1" dirty="0" smtClean="0"/>
              <a:t>August 12, 2018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30052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</TotalTime>
  <Words>234</Words>
  <Application>Microsoft Office PowerPoint</Application>
  <PresentationFormat>On-screen Show (4:3)</PresentationFormat>
  <Paragraphs>91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CDAD Financial Statements and Annual Shareholders Report as of December 31, 2017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CDAD Financial Statements and Annual Shareholders Report as of December 31, 2017</dc:title>
  <dc:creator>Donovan Lauther</dc:creator>
  <cp:lastModifiedBy>Donovan Lauther</cp:lastModifiedBy>
  <cp:revision>4</cp:revision>
  <dcterms:created xsi:type="dcterms:W3CDTF">2018-08-13T00:57:30Z</dcterms:created>
  <dcterms:modified xsi:type="dcterms:W3CDTF">2018-08-13T01:23:13Z</dcterms:modified>
</cp:coreProperties>
</file>