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497" r:id="rId3"/>
    <p:sldId id="451" r:id="rId4"/>
    <p:sldId id="493" r:id="rId5"/>
    <p:sldId id="496" r:id="rId6"/>
    <p:sldId id="495" r:id="rId7"/>
    <p:sldId id="498" r:id="rId8"/>
    <p:sldId id="503" r:id="rId9"/>
    <p:sldId id="494" r:id="rId10"/>
    <p:sldId id="504" r:id="rId11"/>
    <p:sldId id="499" r:id="rId12"/>
    <p:sldId id="415" r:id="rId13"/>
    <p:sldId id="488" r:id="rId14"/>
    <p:sldId id="489" r:id="rId15"/>
    <p:sldId id="490" r:id="rId16"/>
    <p:sldId id="49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5230E0E-0E58-45C6-8B28-CA8F3FA45180}">
          <p14:sldIdLst>
            <p14:sldId id="256"/>
            <p14:sldId id="497"/>
            <p14:sldId id="451"/>
            <p14:sldId id="493"/>
            <p14:sldId id="496"/>
            <p14:sldId id="495"/>
            <p14:sldId id="498"/>
            <p14:sldId id="503"/>
            <p14:sldId id="494"/>
            <p14:sldId id="504"/>
            <p14:sldId id="499"/>
            <p14:sldId id="415"/>
            <p14:sldId id="488"/>
            <p14:sldId id="489"/>
            <p14:sldId id="490"/>
            <p14:sldId id="492"/>
          </p14:sldIdLst>
        </p14:section>
        <p14:section name="Untitled Section" id="{C9B16539-4D65-41A4-9DEF-455E600A520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90" autoAdjust="0"/>
    <p:restoredTop sz="94675" autoAdjust="0"/>
  </p:normalViewPr>
  <p:slideViewPr>
    <p:cSldViewPr snapToObjects="1">
      <p:cViewPr varScale="1">
        <p:scale>
          <a:sx n="114" d="100"/>
          <a:sy n="114" d="100"/>
        </p:scale>
        <p:origin x="17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43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76"/>
    </p:cViewPr>
  </p:sorterViewPr>
  <p:notesViewPr>
    <p:cSldViewPr snapToObjects="1"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0FB8F-6298-4D5D-9294-672355FBE9F6}" type="datetimeFigureOut">
              <a:rPr lang="en-US" smtClean="0"/>
              <a:t>03/03/2020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5BAD0-99A3-427F-89F2-A02223EE1D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90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FD5408-2D65-49A8-9287-601B58BD7C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8860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FD5408-2D65-49A8-9287-601B58BD7C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469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FD5408-2D65-49A8-9287-601B58BD7C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811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FD5408-2D65-49A8-9287-601B58BD7C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6949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FD5408-2D65-49A8-9287-601B58BD7C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3219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FD5408-2D65-49A8-9287-601B58BD7C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28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51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853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304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50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62048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21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771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751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3" descr="white rectangle.png"/>
          <p:cNvPicPr>
            <a:picLocks noChangeAspect="1"/>
          </p:cNvPicPr>
          <p:nvPr userDrawn="1"/>
        </p:nvPicPr>
        <p:blipFill>
          <a:blip r:embed="rId2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159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3" descr="white rectangle.png"/>
          <p:cNvPicPr>
            <a:picLocks noChangeAspect="1"/>
          </p:cNvPicPr>
          <p:nvPr userDrawn="1"/>
        </p:nvPicPr>
        <p:blipFill>
          <a:blip r:embed="rId2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048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3" descr="white rectangle.png"/>
          <p:cNvPicPr>
            <a:picLocks noChangeAspect="1"/>
          </p:cNvPicPr>
          <p:nvPr userDrawn="1"/>
        </p:nvPicPr>
        <p:blipFill>
          <a:blip r:embed="rId2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19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85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50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520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742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96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792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2004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78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03/03/2020</a:t>
            </a:fld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6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47975"/>
            <a:ext cx="8229600" cy="116205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THAT CONTRIBUTE TO GREATER CHURCH PERFORMANCE FOR THE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SEVENTH-DAY ADVENTIST CHURCH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by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Donald Paul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C810B05-F419-4112-AC6A-592477164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606" y="141326"/>
            <a:ext cx="1422400" cy="14224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D976544-4BE5-4370-8D59-FA4B966FC35A}"/>
              </a:ext>
            </a:extLst>
          </p:cNvPr>
          <p:cNvSpPr txBox="1">
            <a:spLocks/>
          </p:cNvSpPr>
          <p:nvPr/>
        </p:nvSpPr>
        <p:spPr>
          <a:xfrm>
            <a:off x="2057400" y="381000"/>
            <a:ext cx="5560291" cy="1416269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Montemorelos </a:t>
            </a:r>
            <a:r>
              <a:rPr kumimoji="0" lang="es-E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University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Faculty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s-E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Business and </a:t>
            </a:r>
            <a:r>
              <a:rPr kumimoji="0" lang="es-E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Law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PhD IN Business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Administration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35229-043E-430D-8AB7-9C33D4368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52400"/>
            <a:ext cx="7162800" cy="6477000"/>
          </a:xfrm>
        </p:spPr>
        <p:txBody>
          <a:bodyPr>
            <a:normAutofit/>
          </a:bodyPr>
          <a:lstStyle/>
          <a:p>
            <a:r>
              <a:rPr lang="en-US" sz="2800" b="1" dirty="0"/>
              <a:t>R=.808</a:t>
            </a:r>
          </a:p>
          <a:p>
            <a:r>
              <a:rPr lang="en-US" sz="2800" b="1" dirty="0"/>
              <a:t>Adjusted R</a:t>
            </a:r>
            <a:r>
              <a:rPr lang="en-US" sz="2800" b="1" baseline="30000" dirty="0"/>
              <a:t>2  </a:t>
            </a:r>
            <a:r>
              <a:rPr lang="en-US" sz="2800" b="1" dirty="0"/>
              <a:t>=.645</a:t>
            </a:r>
          </a:p>
          <a:p>
            <a:r>
              <a:rPr lang="en-US" sz="2800" b="1" dirty="0"/>
              <a:t>F(4,191)=89.583           P=.000 </a:t>
            </a:r>
            <a:r>
              <a:rPr lang="en-US" sz="2000" b="1" dirty="0"/>
              <a:t>Good model</a:t>
            </a:r>
          </a:p>
          <a:p>
            <a:endParaRPr lang="en-US" sz="2800" b="1" dirty="0"/>
          </a:p>
          <a:p>
            <a:r>
              <a:rPr lang="en-US" sz="2800" b="1" dirty="0"/>
              <a:t>a =.580                         P=.002              </a:t>
            </a:r>
          </a:p>
          <a:p>
            <a:r>
              <a:rPr lang="en-US" sz="2800" b="1" dirty="0"/>
              <a:t>b1=.344                        P=.000</a:t>
            </a:r>
          </a:p>
          <a:p>
            <a:r>
              <a:rPr lang="en-US" sz="2800" b="1" dirty="0"/>
              <a:t>b2= .252                       P=.000 </a:t>
            </a:r>
          </a:p>
          <a:p>
            <a:r>
              <a:rPr lang="en-US" sz="2800" b="1" dirty="0"/>
              <a:t>b3=.150                        P=.007</a:t>
            </a:r>
          </a:p>
          <a:p>
            <a:r>
              <a:rPr lang="en-US" sz="2800" b="1" dirty="0"/>
              <a:t>B4=.110                        P=.020</a:t>
            </a:r>
          </a:p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B46C457-ED52-4CDF-AE2D-8A37E2B69C38}"/>
              </a:ext>
            </a:extLst>
          </p:cNvPr>
          <p:cNvSpPr txBox="1">
            <a:spLocks/>
          </p:cNvSpPr>
          <p:nvPr/>
        </p:nvSpPr>
        <p:spPr>
          <a:xfrm>
            <a:off x="533400" y="76200"/>
            <a:ext cx="6591985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>
                <a:solidFill>
                  <a:srgbClr val="C00000"/>
                </a:solidFill>
              </a:rPr>
              <a:t>Results Cont.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538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47EDB-B715-499A-8876-5750CA9F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76200"/>
            <a:ext cx="6591985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C00000"/>
                </a:solidFill>
              </a:rPr>
              <a:t>Results Cont.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106E013D-4DD8-49BB-BACE-DE760C7BCD92}"/>
              </a:ext>
            </a:extLst>
          </p:cNvPr>
          <p:cNvSpPr txBox="1">
            <a:spLocks/>
          </p:cNvSpPr>
          <p:nvPr/>
        </p:nvSpPr>
        <p:spPr>
          <a:xfrm>
            <a:off x="457200" y="914400"/>
            <a:ext cx="8229600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          </a:t>
            </a:r>
            <a:r>
              <a:rPr lang="en-US" sz="3600" b="1" dirty="0"/>
              <a:t>Y=a+b1x1+b2x2+b3x3+b4x4</a:t>
            </a:r>
          </a:p>
          <a:p>
            <a:r>
              <a:rPr lang="en-US" sz="3200" b="1" dirty="0"/>
              <a:t>         Y= </a:t>
            </a:r>
            <a:r>
              <a:rPr lang="en-US" sz="2400" b="1" dirty="0"/>
              <a:t>.580+.344(</a:t>
            </a:r>
            <a:r>
              <a:rPr lang="en-US" sz="3200" b="1" dirty="0"/>
              <a:t>x</a:t>
            </a:r>
            <a:r>
              <a:rPr lang="en-US" sz="2400" b="1" dirty="0"/>
              <a:t>1)+.252(X2)+.150(</a:t>
            </a:r>
            <a:r>
              <a:rPr lang="en-US" sz="3200" b="1" dirty="0"/>
              <a:t>x</a:t>
            </a:r>
            <a:r>
              <a:rPr lang="en-US" sz="2400" b="1" dirty="0"/>
              <a:t>3)+.110(</a:t>
            </a:r>
            <a:r>
              <a:rPr lang="en-US" sz="3200" b="1" dirty="0"/>
              <a:t>x</a:t>
            </a:r>
            <a:r>
              <a:rPr lang="en-US" sz="2400" b="1" dirty="0"/>
              <a:t>4)</a:t>
            </a:r>
          </a:p>
          <a:p>
            <a:r>
              <a:rPr lang="en-US" sz="2800" b="1" dirty="0"/>
              <a:t>          VIF ≤ 4 (2.526, 2.522,1.992,1,793)</a:t>
            </a:r>
          </a:p>
          <a:p>
            <a:r>
              <a:rPr lang="en-US" sz="2800" b="1" dirty="0"/>
              <a:t>                        No Collinearity.</a:t>
            </a:r>
          </a:p>
          <a:p>
            <a:pPr marL="109728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966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228600"/>
            <a:ext cx="6914100" cy="1280890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C00000"/>
                </a:solidFill>
              </a:rPr>
              <a:t>Structural Model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400" y="2136775"/>
            <a:ext cx="2566892" cy="376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7" name="Imagen 7">
            <a:extLst>
              <a:ext uri="{FF2B5EF4-FFF2-40B4-BE49-F238E27FC236}">
                <a16:creationId xmlns:a16="http://schemas.microsoft.com/office/drawing/2014/main" id="{C016C8CA-6593-40B4-86F9-FFAE158A7ECF}"/>
              </a:ext>
            </a:extLst>
          </p:cNvPr>
          <p:cNvPicPr/>
          <p:nvPr/>
        </p:nvPicPr>
        <p:blipFill rotWithShape="1">
          <a:blip r:embed="rId4"/>
          <a:srcRect l="6020" t="16523" r="4892" b="29752"/>
          <a:stretch/>
        </p:blipFill>
        <p:spPr bwMode="auto">
          <a:xfrm>
            <a:off x="2726372" y="1981200"/>
            <a:ext cx="3660775" cy="28568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0937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2600" y="457200"/>
            <a:ext cx="6589200" cy="128089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00000"/>
                </a:solidFill>
              </a:rPr>
              <a:t>Results</a:t>
            </a:r>
            <a:endParaRPr lang="en-US" sz="4800" b="1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371600"/>
            <a:ext cx="8991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By running  the data in Amos the following were observed: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Model 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Results of the empirical model (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X</a:t>
            </a:r>
            <a:r>
              <a:rPr kumimoji="0" lang="en-US" sz="1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= 53.715,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.000, RMSEA = .256,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GFI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.887,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NFI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.903, and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CFI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.908).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1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C3F399-B135-4AF1-8161-437C18A03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3744" y="2350532"/>
            <a:ext cx="3316511" cy="199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7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2600" y="457200"/>
            <a:ext cx="6589200" cy="128089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00000"/>
                </a:solidFill>
              </a:rPr>
              <a:t>Results</a:t>
            </a:r>
            <a:endParaRPr lang="en-US" sz="4800" b="1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447800"/>
            <a:ext cx="89916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Model 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The null hypothesis was test again (without FP)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1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1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7" name="Imagen 3">
            <a:extLst>
              <a:ext uri="{FF2B5EF4-FFF2-40B4-BE49-F238E27FC236}">
                <a16:creationId xmlns:a16="http://schemas.microsoft.com/office/drawing/2014/main" id="{4E4D980F-727A-4CF3-A67A-33D75901263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015" y="1417320"/>
            <a:ext cx="3066415" cy="220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222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2600" y="457200"/>
            <a:ext cx="6589200" cy="128089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00000"/>
                </a:solidFill>
              </a:rPr>
              <a:t>Results</a:t>
            </a:r>
            <a:endParaRPr lang="en-US" sz="4800" b="1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447800"/>
            <a:ext cx="89916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Model 3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Century Gothic" panose="020B0502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Century Gothic" panose="020B0502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Results of the empirical model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(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X</a:t>
            </a:r>
            <a:r>
              <a:rPr kumimoji="0" lang="en-US" sz="1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= 6.124,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.013, RMSEA = .165,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GFI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.984,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NFI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.984,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CFI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= .986).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1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1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B4E7A9-47E8-4295-9799-FE6AB522B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738090"/>
            <a:ext cx="3508407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55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76200" y="2999364"/>
            <a:ext cx="8991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indent="0" algn="ctr">
              <a:buNone/>
            </a:pPr>
            <a:r>
              <a:rPr lang="en-US" sz="7200" b="1" dirty="0">
                <a:solidFill>
                  <a:srgbClr val="C00000"/>
                </a:solidFill>
              </a:rPr>
              <a:t>Thank You!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1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3EACF">
                  <a:lumMod val="1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656437B-F190-492D-8A32-74F90F2D6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25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27D9D-62E5-4AFC-8625-9EDA4F580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457200"/>
            <a:ext cx="6589199" cy="1280890"/>
          </a:xfrm>
        </p:spPr>
        <p:txBody>
          <a:bodyPr>
            <a:normAutofit/>
          </a:bodyPr>
          <a:lstStyle/>
          <a:p>
            <a:r>
              <a:rPr lang="en-BZ" sz="4800" b="1" dirty="0">
                <a:solidFill>
                  <a:srgbClr val="C00000"/>
                </a:solidFill>
              </a:rPr>
              <a:t>Research Question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F18CDF-86AF-410D-988D-FD249DCB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7440" y="1676400"/>
            <a:ext cx="7744890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Authentic Leadership, church spirituality, church culture and financial performance predictors of church performance as perceived by church officers of the Southeastern Conference of Seventh-day Adventists in Florida, USA? </a:t>
            </a:r>
            <a:endParaRPr lang="en-B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98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27D9D-62E5-4AFC-8625-9EDA4F580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457200"/>
            <a:ext cx="6589199" cy="1280890"/>
          </a:xfrm>
        </p:spPr>
        <p:txBody>
          <a:bodyPr>
            <a:normAutofit/>
          </a:bodyPr>
          <a:lstStyle/>
          <a:p>
            <a:r>
              <a:rPr lang="en-BZ" sz="4800" b="1" dirty="0">
                <a:solidFill>
                  <a:srgbClr val="C00000"/>
                </a:solidFill>
              </a:rPr>
              <a:t>The 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4792D6B-45F7-4C5F-964B-C57C3A4AE8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2280" y="1442720"/>
            <a:ext cx="5333999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068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A7B3A-0AD3-4587-99BF-71E745C80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609600"/>
            <a:ext cx="7772400" cy="838200"/>
          </a:xfrm>
        </p:spPr>
        <p:txBody>
          <a:bodyPr>
            <a:noAutofit/>
          </a:bodyPr>
          <a:lstStyle/>
          <a:p>
            <a:br>
              <a:rPr lang="en-US" sz="2800" dirty="0">
                <a:solidFill>
                  <a:srgbClr val="C00000"/>
                </a:solidFill>
              </a:rPr>
            </a:br>
            <a:r>
              <a:rPr lang="en-US" sz="4400" b="1" dirty="0">
                <a:solidFill>
                  <a:srgbClr val="FF0000"/>
                </a:solidFill>
              </a:rPr>
              <a:t>Hypothesis</a:t>
            </a:r>
            <a:br>
              <a:rPr lang="en-US" sz="2800" dirty="0"/>
            </a:b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35229-043E-430D-8AB7-9C33D4368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0600" y="1714500"/>
            <a:ext cx="7543801" cy="4000500"/>
          </a:xfrm>
        </p:spPr>
        <p:txBody>
          <a:bodyPr>
            <a:noAutofit/>
          </a:bodyPr>
          <a:lstStyle/>
          <a:p>
            <a:pPr marL="365760" lvl="0" indent="-256032" defTabSz="914400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 Leadership,  church spirituality, church culture, and financial performance are predictors of church performance as perceived by church officers of the Southeastern Conference of Seventh-day Adventists.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513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35229-043E-430D-8AB7-9C33D4368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320"/>
            <a:ext cx="8001000" cy="970280"/>
          </a:xfrm>
        </p:spPr>
        <p:txBody>
          <a:bodyPr>
            <a:normAutofit fontScale="92500"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Multiple Regression Assumptions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58D2B897-545D-45E8-8EF3-1807F86DF2B9}"/>
              </a:ext>
            </a:extLst>
          </p:cNvPr>
          <p:cNvSpPr txBox="1">
            <a:spLocks/>
          </p:cNvSpPr>
          <p:nvPr/>
        </p:nvSpPr>
        <p:spPr>
          <a:xfrm>
            <a:off x="990600" y="1481328"/>
            <a:ext cx="76962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tx1"/>
                </a:solidFill>
              </a:rPr>
              <a:t>The dataset was cleaned to ensure normality by the elimination of 8 data points leaving the dataset at 196 data points.</a:t>
            </a:r>
          </a:p>
          <a:p>
            <a:pPr marL="109728"/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For this research the following criterion was analyzed:</a:t>
            </a:r>
          </a:p>
          <a:p>
            <a:pPr marL="850392" lvl="1" indent="-45720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Linearity through the graphs.</a:t>
            </a:r>
          </a:p>
          <a:p>
            <a:pPr marL="850392" lvl="1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Test for the normality of the errors with the Kolmogorov-Smirnov statistic (p&gt; .05), eight atypical data were eliminated. </a:t>
            </a:r>
          </a:p>
          <a:p>
            <a:pPr marL="850392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Independence of the errors was proved using the Durbin-Watson test, whose value is very close to 2, this indicates that the errors are not correlated and are independent.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The homoscedasticity was analyzed and it was proven that the errors have equal variances.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21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47EDB-B715-499A-8876-5750CA9F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76200"/>
            <a:ext cx="6591985" cy="9144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Null Hypothesis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36ACC0B-1AB1-40ED-936A-BD4CB1278F60}"/>
              </a:ext>
            </a:extLst>
          </p:cNvPr>
          <p:cNvSpPr txBox="1">
            <a:spLocks/>
          </p:cNvSpPr>
          <p:nvPr/>
        </p:nvSpPr>
        <p:spPr>
          <a:xfrm>
            <a:off x="1295400" y="990600"/>
            <a:ext cx="7315200" cy="457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lvl="0">
              <a:buClr>
                <a:srgbClr val="A53010"/>
              </a:buClr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 </a:t>
            </a: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empirical model, in which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 Leadership,  church spirituality, church culture, and financial performance are not predictors of church performance as perceived by church officers of the Southeastern Conference of Seventh-day Adventists.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11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47EDB-B715-499A-8876-5750CA9F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76200"/>
            <a:ext cx="6591985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C00000"/>
                </a:solidFill>
              </a:rPr>
              <a:t>Results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B84631D0-F3BF-4FA7-8CAE-26ED42607CD9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By applying the method of stepwise in the regression analysis the following were observed: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Model 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	</a:t>
            </a: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The best predictor: Financial Performance</a:t>
            </a: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	(Adj </a:t>
            </a:r>
            <a:r>
              <a:rPr kumimoji="0" lang="en-TT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</a:t>
            </a:r>
            <a:r>
              <a:rPr kumimoji="0" lang="en-TT" sz="2400" b="1" i="1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= .551)</a:t>
            </a: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	F value =240.273 and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value =.000.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As it can be observed that the 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value is less than .05, therefore, there is a positive and significant lineal correlation. Thus, the null hypothesis is rejected. </a:t>
            </a: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9728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097CF2-F3E6-46FB-B58D-A3B116E287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065" t="42222" r="9412" b="41111"/>
          <a:stretch/>
        </p:blipFill>
        <p:spPr>
          <a:xfrm>
            <a:off x="2133600" y="2133600"/>
            <a:ext cx="42672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05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622EEA8-1389-4100-816A-7945730EB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7239000" cy="6858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35229-043E-430D-8AB7-9C33D4368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76200"/>
            <a:ext cx="8229600" cy="6934200"/>
          </a:xfrm>
        </p:spPr>
        <p:txBody>
          <a:bodyPr>
            <a:normAutofit/>
          </a:bodyPr>
          <a:lstStyle/>
          <a:p>
            <a:endParaRPr lang="en-US" sz="2800" b="1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0F0B20CA-D347-450F-A8A0-44582EE16B81}"/>
              </a:ext>
            </a:extLst>
          </p:cNvPr>
          <p:cNvSpPr txBox="1">
            <a:spLocks/>
          </p:cNvSpPr>
          <p:nvPr/>
        </p:nvSpPr>
        <p:spPr>
          <a:xfrm>
            <a:off x="1143000" y="228600"/>
            <a:ext cx="6934200" cy="7921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Lucida Sans Unicode"/>
              </a:rPr>
              <a:t>Model 2 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3655707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96B5CAFE-18FF-4772-8F4A-AB290CB87B19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229600" cy="5715000"/>
          </a:xfrm>
          <a:prstGeom prst="rect">
            <a:avLst/>
          </a:prstGeom>
        </p:spPr>
        <p:txBody>
          <a:bodyPr vert="horz" rtlCol="0" anchor="ctr">
            <a:normAutofit fontScale="92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Results</a:t>
            </a:r>
          </a:p>
          <a:p>
            <a:pPr marL="109728"/>
            <a:r>
              <a:rPr lang="en-US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best model: Financial Performance, church Spirituality, Authentic Leadership, and church culture because they explain 64.5% of the dependent variable.</a:t>
            </a:r>
          </a:p>
          <a:p>
            <a:pPr marL="109728"/>
            <a:r>
              <a:rPr lang="en-US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09728"/>
            <a:r>
              <a:rPr lang="en-US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 value =89.583  and </a:t>
            </a:r>
            <a:r>
              <a:rPr lang="en-US" sz="36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value =.000. </a:t>
            </a:r>
          </a:p>
          <a:p>
            <a:pPr marL="109728"/>
            <a:endParaRPr lang="en-US" sz="3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/>
            <a:r>
              <a:rPr lang="en-US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it can be observed that the </a:t>
            </a:r>
            <a:r>
              <a:rPr lang="en-US" sz="36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value is less than .05, therefore, there is a positive and significant lineal correlation. Thus, the null hypothesis is rejected</a:t>
            </a:r>
            <a:r>
              <a:rPr lang="en-US" sz="4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Lucida Sans Unicode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8728372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2363</TotalTime>
  <Words>619</Words>
  <Application>Microsoft Office PowerPoint</Application>
  <PresentationFormat>On-screen Show (4:3)</PresentationFormat>
  <Paragraphs>107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Rounded MT Bold</vt:lpstr>
      <vt:lpstr>Calibri</vt:lpstr>
      <vt:lpstr>Century Gothic</vt:lpstr>
      <vt:lpstr>Lucida Sans Unicode</vt:lpstr>
      <vt:lpstr>Times New Roman</vt:lpstr>
      <vt:lpstr>Wingdings 3</vt:lpstr>
      <vt:lpstr>Espiral</vt:lpstr>
      <vt:lpstr>PowerPoint Presentation</vt:lpstr>
      <vt:lpstr>Research Question </vt:lpstr>
      <vt:lpstr>The Model</vt:lpstr>
      <vt:lpstr> Hypothesis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Structural Model</vt:lpstr>
      <vt:lpstr>Results</vt:lpstr>
      <vt:lpstr>Results</vt:lpstr>
      <vt:lpstr>Results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USER4</dc:creator>
  <cp:lastModifiedBy>Donald Paul</cp:lastModifiedBy>
  <cp:revision>236</cp:revision>
  <dcterms:created xsi:type="dcterms:W3CDTF">2019-01-22T07:21:42Z</dcterms:created>
  <dcterms:modified xsi:type="dcterms:W3CDTF">2020-03-03T22:56:33Z</dcterms:modified>
</cp:coreProperties>
</file>